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  <p:sldId id="277" r:id="rId15"/>
    <p:sldId id="264" r:id="rId16"/>
  </p:sldIdLst>
  <p:sldSz cx="9907588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68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AR" sz="4400" b="0" strike="noStrike" spc="-1">
                <a:latin typeface="Arial"/>
              </a:rPr>
              <a:t>Pulse para desplazar la diapositiva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AR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8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AR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AR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8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AR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8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1737FC1-7AB2-4D08-B181-050B1178DDDF}" type="slidenum">
              <a:rPr lang="es-AR" sz="1400" b="0" strike="noStrike" spc="-1">
                <a:latin typeface="Times New Roman"/>
              </a:rPr>
              <a:t>‹Nº›</a:t>
            </a:fld>
            <a:endParaRPr lang="es-A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506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2D69847-387C-4AE0-A467-D94E40977384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5671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10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6569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11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8857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12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8857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2D69847-387C-4AE0-A467-D94E40977384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14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833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49ED1F7D-8C5F-4FE4-97B9-378B48A9DD40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2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5731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3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52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4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8992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5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4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6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6427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7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822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8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9786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7FAE992C-D957-45DE-A825-F96B09860525}" type="slidenum">
              <a:rPr lang="en-US" sz="12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9</a:t>
            </a:fld>
            <a:endParaRPr lang="es-AR" sz="12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1413" cy="3427413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s-A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021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1000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52464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9536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1000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52464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95360" y="273600"/>
            <a:ext cx="89161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1000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524640" y="160452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9536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1000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524640" y="3682080"/>
            <a:ext cx="28706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95360" y="273600"/>
            <a:ext cx="89161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0"/>
            <a:ext cx="9904680" cy="6856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AR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1"/>
          <p:cNvSpPr/>
          <p:nvPr/>
        </p:nvSpPr>
        <p:spPr>
          <a:xfrm flipV="1">
            <a:off x="7965720" y="3679560"/>
            <a:ext cx="1940040" cy="3179880"/>
          </a:xfrm>
          <a:prstGeom prst="line">
            <a:avLst/>
          </a:prstGeom>
          <a:ln w="9360" cap="rnd">
            <a:solidFill>
              <a:srgbClr val="D9D9D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550800" y="6041880"/>
            <a:ext cx="511668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AR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AR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0" y="0"/>
            <a:ext cx="9961560" cy="6856560"/>
          </a:xfrm>
          <a:prstGeom prst="rect">
            <a:avLst/>
          </a:prstGeom>
          <a:solidFill>
            <a:srgbClr val="35669D"/>
          </a:solidFill>
          <a:ln w="19080" cap="rnd">
            <a:solidFill>
              <a:srgbClr val="08509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86" name="Group 2"/>
          <p:cNvGrpSpPr/>
          <p:nvPr/>
        </p:nvGrpSpPr>
        <p:grpSpPr>
          <a:xfrm>
            <a:off x="0" y="2579760"/>
            <a:ext cx="8840520" cy="2302920"/>
            <a:chOff x="0" y="2579760"/>
            <a:chExt cx="8840520" cy="2302920"/>
          </a:xfrm>
        </p:grpSpPr>
        <p:sp>
          <p:nvSpPr>
            <p:cNvPr id="87" name="CustomShape 3"/>
            <p:cNvSpPr/>
            <p:nvPr/>
          </p:nvSpPr>
          <p:spPr>
            <a:xfrm>
              <a:off x="0" y="3344760"/>
              <a:ext cx="8456760" cy="657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4"/>
            <p:cNvSpPr/>
            <p:nvPr/>
          </p:nvSpPr>
          <p:spPr>
            <a:xfrm>
              <a:off x="4210200" y="2579760"/>
              <a:ext cx="4630320" cy="2302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noAutofit/>
            </a:bodyPr>
            <a:lstStyle/>
            <a:p>
              <a:pPr algn="r">
                <a:lnSpc>
                  <a:spcPct val="100000"/>
                </a:lnSpc>
              </a:pPr>
              <a:r>
                <a:rPr lang="es-ES" sz="2800" b="0" strike="noStrike" spc="-1">
                  <a:solidFill>
                    <a:srgbClr val="74CEFF"/>
                  </a:solidFill>
                  <a:latin typeface="Arial Black"/>
                  <a:ea typeface="Microsoft YaHei"/>
                </a:rPr>
                <a:t>II FERIA DE LA</a:t>
              </a:r>
              <a:endParaRPr lang="es-AR" sz="2800" b="0" strike="noStrike" spc="-1">
                <a:latin typeface="Arial"/>
              </a:endParaRPr>
            </a:p>
          </p:txBody>
        </p:sp>
      </p:grpSp>
      <p:sp>
        <p:nvSpPr>
          <p:cNvPr id="89" name="CustomShape 5"/>
          <p:cNvSpPr/>
          <p:nvPr/>
        </p:nvSpPr>
        <p:spPr>
          <a:xfrm>
            <a:off x="3013200" y="609480"/>
            <a:ext cx="6043680" cy="104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2700" b="0" strike="noStrike" spc="-1">
                <a:solidFill>
                  <a:srgbClr val="74CEFF"/>
                </a:solidFill>
                <a:latin typeface="Arial Black"/>
                <a:ea typeface="Microsoft YaHei"/>
              </a:rPr>
              <a:t>EXPERIENCIAS NARRADAS</a:t>
            </a:r>
            <a:endParaRPr lang="es-AR" sz="27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ES" sz="1700" b="0" strike="noStrike" spc="-1">
                <a:solidFill>
                  <a:srgbClr val="FFFFFF"/>
                </a:solidFill>
                <a:latin typeface="Arial Black"/>
                <a:ea typeface="Microsoft YaHei"/>
              </a:rPr>
              <a:t>DE INNOVACIÓN DEL GOBIERNO</a:t>
            </a:r>
            <a:endParaRPr lang="es-AR" sz="17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es-AR" sz="1700" b="0" strike="noStrike" spc="-1">
              <a:latin typeface="Arial"/>
            </a:endParaRPr>
          </a:p>
        </p:txBody>
      </p:sp>
      <p:pic>
        <p:nvPicPr>
          <p:cNvPr id="90" name="89 Imagen"/>
          <p:cNvPicPr/>
          <p:nvPr/>
        </p:nvPicPr>
        <p:blipFill>
          <a:blip r:embed="rId3"/>
          <a:stretch/>
        </p:blipFill>
        <p:spPr>
          <a:xfrm>
            <a:off x="-936000" y="-828000"/>
            <a:ext cx="4318920" cy="7931520"/>
          </a:xfrm>
          <a:prstGeom prst="rect">
            <a:avLst/>
          </a:prstGeom>
          <a:ln>
            <a:noFill/>
          </a:ln>
        </p:spPr>
      </p:pic>
      <p:sp>
        <p:nvSpPr>
          <p:cNvPr id="91" name="CustomShape 6"/>
          <p:cNvSpPr/>
          <p:nvPr/>
        </p:nvSpPr>
        <p:spPr>
          <a:xfrm>
            <a:off x="-1495800" y="2997000"/>
            <a:ext cx="10408680" cy="11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s-ES" sz="5200" b="0" strike="noStrike" spc="-1">
                <a:solidFill>
                  <a:srgbClr val="FFFFFF"/>
                </a:solidFill>
                <a:latin typeface="Arial Black"/>
                <a:ea typeface="Microsoft YaHei"/>
              </a:rPr>
              <a:t>Innovación Pública</a:t>
            </a:r>
            <a:endParaRPr lang="es-AR" sz="5200" b="0" strike="noStrike" spc="-1">
              <a:latin typeface="Arial"/>
            </a:endParaRPr>
          </a:p>
        </p:txBody>
      </p:sp>
      <p:pic>
        <p:nvPicPr>
          <p:cNvPr id="92" name="Picture 3"/>
          <p:cNvPicPr/>
          <p:nvPr/>
        </p:nvPicPr>
        <p:blipFill>
          <a:blip r:embed="rId4"/>
          <a:stretch/>
        </p:blipFill>
        <p:spPr>
          <a:xfrm>
            <a:off x="6234120" y="5157360"/>
            <a:ext cx="2560680" cy="884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¿Cuáles son los beneficios tangibles? Indicadores.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439560" y="2636912"/>
            <a:ext cx="90781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Ahorro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 tiempos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procedimentales.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Automatización del procedimiento,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reduciendo al máximo errores humanos.</a:t>
            </a:r>
          </a:p>
          <a:p>
            <a:endParaRPr lang="es-AR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 </a:t>
            </a:r>
            <a:r>
              <a:rPr lang="es-MX" sz="20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virtualizaron</a:t>
            </a:r>
            <a:r>
              <a:rPr lang="es-MX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los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pases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 un sector a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otro eliminando la documentación impresa.</a:t>
            </a:r>
          </a:p>
          <a:p>
            <a:endParaRPr lang="es-AR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La digitalización del procedimiento de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pedido de fondos para el recurso de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casación. </a:t>
            </a:r>
          </a:p>
          <a:p>
            <a:endParaRPr lang="es-AR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remisión de la boleta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pagada a los abogados se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efectúa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por este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mismo medio, dando unidad, celeridad y total transparencia al trámite.</a:t>
            </a:r>
            <a:endParaRPr lang="es-AR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¿Cuáles son los beneficios intangibles? 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439560" y="2492896"/>
            <a:ext cx="90781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Mayor eficiencia en el servicio 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 la </a:t>
            </a: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defensa de los 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intereses judiciales </a:t>
            </a: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del Estado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s-AR" sz="2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Mejor defensa de los intereses de los justiciables al acelerar de modo notorio el pedido para hacer efectivas prestaciones a las que fue condenada la Provincia por sentencias 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judiciales. </a:t>
            </a:r>
          </a:p>
        </p:txBody>
      </p:sp>
    </p:spTree>
    <p:extLst>
      <p:ext uri="{BB962C8B-B14F-4D97-AF65-F5344CB8AC3E}">
        <p14:creationId xmlns:p14="http://schemas.microsoft.com/office/powerpoint/2010/main" val="12707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¿Cuáles son los beneficios intangibles? 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42" y="2975832"/>
            <a:ext cx="5801211" cy="3581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439560" y="2276872"/>
            <a:ext cx="9078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Tiempo transcurrido desde el pedido de instrucción hasta el pago de la boleta de deposito para presentar un recurso de casación</a:t>
            </a:r>
            <a:endParaRPr lang="es-AR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s-AR" sz="2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60" y="1165907"/>
            <a:ext cx="8916120" cy="1144800"/>
          </a:xfrm>
        </p:spPr>
        <p:txBody>
          <a:bodyPr/>
          <a:lstStyle/>
          <a:p>
            <a:pPr algn="ctr"/>
            <a:r>
              <a:rPr lang="es-MX" sz="4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MUCHAS GRACIAS</a:t>
            </a:r>
            <a:endParaRPr lang="es-AR" sz="4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83110" y="2310707"/>
            <a:ext cx="15781453" cy="3998613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38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0" y="0"/>
            <a:ext cx="9961560" cy="6856560"/>
          </a:xfrm>
          <a:prstGeom prst="rect">
            <a:avLst/>
          </a:prstGeom>
          <a:solidFill>
            <a:srgbClr val="35669D"/>
          </a:solidFill>
          <a:ln w="19080" cap="rnd">
            <a:solidFill>
              <a:srgbClr val="08509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86" name="Group 2"/>
          <p:cNvGrpSpPr/>
          <p:nvPr/>
        </p:nvGrpSpPr>
        <p:grpSpPr>
          <a:xfrm>
            <a:off x="0" y="2579760"/>
            <a:ext cx="8840520" cy="2302920"/>
            <a:chOff x="0" y="2579760"/>
            <a:chExt cx="8840520" cy="2302920"/>
          </a:xfrm>
        </p:grpSpPr>
        <p:sp>
          <p:nvSpPr>
            <p:cNvPr id="87" name="CustomShape 3"/>
            <p:cNvSpPr/>
            <p:nvPr/>
          </p:nvSpPr>
          <p:spPr>
            <a:xfrm>
              <a:off x="0" y="3344760"/>
              <a:ext cx="8456760" cy="657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4"/>
            <p:cNvSpPr/>
            <p:nvPr/>
          </p:nvSpPr>
          <p:spPr>
            <a:xfrm>
              <a:off x="4210200" y="2579760"/>
              <a:ext cx="4630320" cy="2302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>
              <a:noAutofit/>
            </a:bodyPr>
            <a:lstStyle/>
            <a:p>
              <a:pPr algn="r">
                <a:lnSpc>
                  <a:spcPct val="100000"/>
                </a:lnSpc>
              </a:pPr>
              <a:r>
                <a:rPr lang="es-ES" sz="2800" b="0" strike="noStrike" spc="-1">
                  <a:solidFill>
                    <a:srgbClr val="74CEFF"/>
                  </a:solidFill>
                  <a:latin typeface="Arial Black"/>
                  <a:ea typeface="Microsoft YaHei"/>
                </a:rPr>
                <a:t>II FERIA DE LA</a:t>
              </a:r>
              <a:endParaRPr lang="es-AR" sz="2800" b="0" strike="noStrike" spc="-1">
                <a:latin typeface="Arial"/>
              </a:endParaRPr>
            </a:p>
          </p:txBody>
        </p:sp>
      </p:grpSp>
      <p:sp>
        <p:nvSpPr>
          <p:cNvPr id="89" name="CustomShape 5"/>
          <p:cNvSpPr/>
          <p:nvPr/>
        </p:nvSpPr>
        <p:spPr>
          <a:xfrm>
            <a:off x="3013200" y="609480"/>
            <a:ext cx="6043680" cy="104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lang="es-ES" sz="2700" b="0" strike="noStrike" spc="-1">
                <a:solidFill>
                  <a:srgbClr val="74CEFF"/>
                </a:solidFill>
                <a:latin typeface="Arial Black"/>
                <a:ea typeface="Microsoft YaHei"/>
              </a:rPr>
              <a:t>EXPERIENCIAS NARRADAS</a:t>
            </a:r>
            <a:endParaRPr lang="es-AR" sz="27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ES" sz="1700" b="0" strike="noStrike" spc="-1">
                <a:solidFill>
                  <a:srgbClr val="FFFFFF"/>
                </a:solidFill>
                <a:latin typeface="Arial Black"/>
                <a:ea typeface="Microsoft YaHei"/>
              </a:rPr>
              <a:t>DE INNOVACIÓN DEL GOBIERNO</a:t>
            </a:r>
            <a:endParaRPr lang="es-AR" sz="17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es-AR" sz="1700" b="0" strike="noStrike" spc="-1">
              <a:latin typeface="Arial"/>
            </a:endParaRPr>
          </a:p>
        </p:txBody>
      </p:sp>
      <p:pic>
        <p:nvPicPr>
          <p:cNvPr id="90" name="89 Imagen"/>
          <p:cNvPicPr/>
          <p:nvPr/>
        </p:nvPicPr>
        <p:blipFill>
          <a:blip r:embed="rId3"/>
          <a:stretch/>
        </p:blipFill>
        <p:spPr>
          <a:xfrm>
            <a:off x="-936000" y="-828000"/>
            <a:ext cx="4318920" cy="7931520"/>
          </a:xfrm>
          <a:prstGeom prst="rect">
            <a:avLst/>
          </a:prstGeom>
          <a:ln>
            <a:noFill/>
          </a:ln>
        </p:spPr>
      </p:pic>
      <p:sp>
        <p:nvSpPr>
          <p:cNvPr id="91" name="CustomShape 6"/>
          <p:cNvSpPr/>
          <p:nvPr/>
        </p:nvSpPr>
        <p:spPr>
          <a:xfrm>
            <a:off x="-1495800" y="2997000"/>
            <a:ext cx="10408680" cy="115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s-ES" sz="5200" b="0" strike="noStrike" spc="-1">
                <a:solidFill>
                  <a:srgbClr val="FFFFFF"/>
                </a:solidFill>
                <a:latin typeface="Arial Black"/>
                <a:ea typeface="Microsoft YaHei"/>
              </a:rPr>
              <a:t>Innovación Pública</a:t>
            </a:r>
            <a:endParaRPr lang="es-AR" sz="5200" b="0" strike="noStrike" spc="-1">
              <a:latin typeface="Arial"/>
            </a:endParaRPr>
          </a:p>
        </p:txBody>
      </p:sp>
      <p:pic>
        <p:nvPicPr>
          <p:cNvPr id="92" name="Picture 3"/>
          <p:cNvPicPr/>
          <p:nvPr/>
        </p:nvPicPr>
        <p:blipFill>
          <a:blip r:embed="rId4"/>
          <a:stretch/>
        </p:blipFill>
        <p:spPr>
          <a:xfrm>
            <a:off x="6234120" y="5157360"/>
            <a:ext cx="2560680" cy="884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720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3344760"/>
            <a:ext cx="8456760" cy="65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4" name="Picture 3"/>
          <p:cNvPicPr/>
          <p:nvPr/>
        </p:nvPicPr>
        <p:blipFill>
          <a:blip r:embed="rId3"/>
          <a:stretch/>
        </p:blipFill>
        <p:spPr>
          <a:xfrm>
            <a:off x="7843680" y="5896080"/>
            <a:ext cx="1474920" cy="513000"/>
          </a:xfrm>
          <a:prstGeom prst="rect">
            <a:avLst/>
          </a:prstGeom>
          <a:ln>
            <a:noFill/>
          </a:ln>
        </p:spPr>
      </p:pic>
      <p:sp>
        <p:nvSpPr>
          <p:cNvPr id="95" name="CustomShape 2"/>
          <p:cNvSpPr/>
          <p:nvPr/>
        </p:nvSpPr>
        <p:spPr>
          <a:xfrm>
            <a:off x="809640" y="1417680"/>
            <a:ext cx="8758440" cy="46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es-AR" sz="44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</a:t>
            </a:r>
            <a:r>
              <a:rPr lang="es-AR" sz="44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desarrollo de software para </a:t>
            </a:r>
            <a:r>
              <a:rPr lang="es-AR" sz="4400" spc="-1" dirty="0">
                <a:solidFill>
                  <a:srgbClr val="0070C0"/>
                </a:solidFill>
                <a:latin typeface="Arial Black"/>
                <a:ea typeface="Microsoft YaHei"/>
              </a:rPr>
              <a:t>procesos judiciales con plazos </a:t>
            </a:r>
            <a:r>
              <a:rPr lang="es-AR" sz="44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críticos.</a:t>
            </a:r>
            <a:endParaRPr lang="es-AR" sz="4400" b="0" strike="noStrike" spc="-1" dirty="0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777196" y="4809240"/>
            <a:ext cx="5637240" cy="39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800" b="0" strike="noStrike" spc="-1" dirty="0" smtClean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  <a:endParaRPr lang="es-AR" sz="2800" b="0" strike="noStrike" spc="-1" dirty="0">
              <a:latin typeface="Arial"/>
            </a:endParaRPr>
          </a:p>
        </p:txBody>
      </p:sp>
      <p:sp>
        <p:nvSpPr>
          <p:cNvPr id="97" name="CustomShape 4"/>
          <p:cNvSpPr/>
          <p:nvPr/>
        </p:nvSpPr>
        <p:spPr>
          <a:xfrm>
            <a:off x="809640" y="4886280"/>
            <a:ext cx="8609040" cy="64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400" b="0" strike="noStrike" spc="-1" dirty="0">
              <a:latin typeface="Arial"/>
            </a:endParaRPr>
          </a:p>
        </p:txBody>
      </p:sp>
      <p:sp>
        <p:nvSpPr>
          <p:cNvPr id="98" name="CustomShape 5"/>
          <p:cNvSpPr/>
          <p:nvPr/>
        </p:nvSpPr>
        <p:spPr>
          <a:xfrm>
            <a:off x="809640" y="955800"/>
            <a:ext cx="3129120" cy="39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800" b="0" strike="noStrike" spc="-1">
                <a:solidFill>
                  <a:srgbClr val="00B0F0"/>
                </a:solidFill>
                <a:latin typeface="Arial Black"/>
                <a:ea typeface="Microsoft YaHei"/>
              </a:rPr>
              <a:t>PONENCIA</a:t>
            </a:r>
            <a:endParaRPr lang="es-AR" sz="2800" b="0" strike="noStrike" spc="-1">
              <a:latin typeface="Arial"/>
            </a:endParaRPr>
          </a:p>
        </p:txBody>
      </p:sp>
      <p:pic>
        <p:nvPicPr>
          <p:cNvPr id="99" name="98 Imagen"/>
          <p:cNvPicPr/>
          <p:nvPr/>
        </p:nvPicPr>
        <p:blipFill>
          <a:blip r:embed="rId4"/>
          <a:stretch/>
        </p:blipFill>
        <p:spPr>
          <a:xfrm>
            <a:off x="864000" y="5796000"/>
            <a:ext cx="3598920" cy="603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</a:t>
            </a:r>
            <a:r>
              <a:rPr lang="es-ES" sz="20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desarrollo de software </a:t>
            </a: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800" b="0" strike="noStrike" spc="-1" dirty="0" smtClean="0">
                <a:solidFill>
                  <a:srgbClr val="00B0F0"/>
                </a:solidFill>
                <a:latin typeface="Arial Black"/>
                <a:ea typeface="Microsoft YaHei"/>
              </a:rPr>
              <a:t>¿Cuál </a:t>
            </a:r>
            <a:r>
              <a:rPr lang="es-ES" sz="2800" b="0" strike="noStrike" spc="-1" dirty="0">
                <a:solidFill>
                  <a:srgbClr val="00B0F0"/>
                </a:solidFill>
                <a:latin typeface="Arial Black"/>
                <a:ea typeface="Microsoft YaHei"/>
              </a:rPr>
              <a:t>era el estado o situación </a:t>
            </a:r>
            <a:r>
              <a:rPr lang="es-ES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inicial que </a:t>
            </a:r>
            <a:r>
              <a:rPr lang="es-ES" sz="2800" b="0" strike="noStrike" spc="-1" dirty="0">
                <a:solidFill>
                  <a:srgbClr val="00B0F0"/>
                </a:solidFill>
                <a:latin typeface="Arial Black"/>
                <a:ea typeface="Microsoft YaHei"/>
              </a:rPr>
              <a:t>generó la innovación</a:t>
            </a:r>
            <a:r>
              <a:rPr lang="es-ES" sz="2800" b="0" strike="noStrike" spc="-1" dirty="0" smtClean="0">
                <a:solidFill>
                  <a:srgbClr val="00B0F0"/>
                </a:solidFill>
                <a:latin typeface="Arial Black"/>
                <a:ea typeface="Microsoft YaHei"/>
              </a:rPr>
              <a:t>?</a:t>
            </a:r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Fiscalía de Estado adoptó, desde hace 6 años, un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sistema de gestión de la calidad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como una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decisión estratégica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que ayuda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a mejorar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su desempeño.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/>
            </a:r>
            <a:b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</a:b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/>
            </a:r>
            <a:b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</a:b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Esto permitió planificar los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procesos y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las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interacciones,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como así también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asegurarse que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los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procesos cuenten con recursos y se gestionen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adecuadamente,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y que se determinen oportunidades de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mejora continua sabiendo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que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en la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actualidad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se nos presentan,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cada día, nuevos desafíos.</a:t>
            </a:r>
          </a:p>
          <a:p>
            <a:pPr algn="just">
              <a:lnSpc>
                <a:spcPct val="100000"/>
              </a:lnSpc>
            </a:pPr>
            <a:endParaRPr lang="es-ES" sz="2800" spc="-1" dirty="0" smtClean="0">
              <a:solidFill>
                <a:srgbClr val="92D05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</a:t>
            </a:r>
            <a:r>
              <a:rPr lang="es-ES" sz="20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desarrollo de software para </a:t>
            </a: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</a:t>
            </a: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Este estado o situación inicial, generaba problemas? Identificarlos y describirlos</a:t>
            </a:r>
            <a:r>
              <a:rPr lang="es-AR" sz="2800" spc="-1" dirty="0" smtClean="0">
                <a:solidFill>
                  <a:srgbClr val="00B0F0"/>
                </a:solidFill>
                <a:latin typeface="Arial Black"/>
                <a:ea typeface="Microsoft YaHei"/>
              </a:rPr>
              <a:t>.</a:t>
            </a: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200" spc="-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sz="2200" spc="-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Si</a:t>
            </a:r>
            <a:r>
              <a:rPr lang="es-AR" sz="2200" spc="-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, generaba problemas. Nuestro proceso involucrado cuenta con plazos críticos</a:t>
            </a:r>
            <a: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.</a:t>
            </a:r>
            <a:b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</a:br>
            <a:endParaRPr lang="es-AR" sz="2200" spc="-1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Antes </a:t>
            </a:r>
            <a:r>
              <a:rPr lang="es-AR" sz="2200" spc="-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del desarrollo de éste sistema, los trámites administrativos previos a la casación resultaban burocráticos e insumían tiempos que hacían peligrar la presentación judicial, con el alto riesgo jurídico que implica tener una sentencia en contra del Estado</a:t>
            </a:r>
            <a: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.</a:t>
            </a:r>
            <a:br>
              <a:rPr lang="es-AR" sz="2200" spc="-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</a:br>
            <a:endParaRPr lang="es-AR" sz="2200" spc="-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s-AR" sz="2200" spc="-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Con la implementación del Módulo de Casación, se redujeron los tiempos y se minimizaron los errores que se ocasionaban habitualmente.</a:t>
            </a:r>
          </a:p>
          <a:p>
            <a:pPr algn="just">
              <a:lnSpc>
                <a:spcPct val="100000"/>
              </a:lnSpc>
            </a:pPr>
            <a:endParaRPr lang="es-ES" sz="2800" spc="-1" dirty="0" smtClean="0">
              <a:solidFill>
                <a:srgbClr val="92D05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</a:t>
            </a:r>
            <a:r>
              <a:rPr lang="es-ES" sz="20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esarrollo </a:t>
            </a: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¿Cómo surge la idea innovadora como solución de los problemas?</a:t>
            </a:r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Fiscalía de Estado tiene como objetivo estratégico incrementar las áreas y procesos certificados año a año.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/>
            </a:r>
            <a:b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</a:br>
            <a:endParaRPr lang="es-ES" sz="2400" spc="-1" dirty="0">
              <a:solidFill>
                <a:schemeClr val="tx2">
                  <a:lumMod val="85000"/>
                  <a:lumOff val="15000"/>
                </a:schemeClr>
              </a:solidFill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En las Direcciones Judicial y Administración y Despacho se certifica el proceso de cumplimiento de las instrucciones y pago para presentar Recurso de Casación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.</a:t>
            </a:r>
            <a:b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</a:br>
            <a:endParaRPr lang="es-ES" sz="2400" spc="-1" dirty="0">
              <a:solidFill>
                <a:schemeClr val="tx2">
                  <a:lumMod val="85000"/>
                  <a:lumOff val="15000"/>
                </a:schemeClr>
              </a:solidFill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En el marco de la mejora continua, se 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tomó </a:t>
            </a:r>
            <a:r>
              <a:rPr lang="es-ES" sz="2400" spc="-1" dirty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la decisión de desarrollar un módulo que brinde celeridad y transparencia</a:t>
            </a:r>
            <a:r>
              <a:rPr lang="es-ES" sz="2400" spc="-1" dirty="0" smtClean="0">
                <a:solidFill>
                  <a:schemeClr val="tx2">
                    <a:lumMod val="85000"/>
                    <a:lumOff val="15000"/>
                  </a:schemeClr>
                </a:solidFill>
                <a:ea typeface="Microsoft YaHei"/>
              </a:rPr>
              <a:t>.</a:t>
            </a:r>
            <a:endParaRPr lang="es-ES" sz="2800" spc="-1" dirty="0">
              <a:solidFill>
                <a:schemeClr val="tx2">
                  <a:lumMod val="85000"/>
                  <a:lumOff val="15000"/>
                </a:schemeClr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0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¿Cómo fue el proceso de construcción?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sp>
        <p:nvSpPr>
          <p:cNvPr id="8" name="7 CuadroTexto"/>
          <p:cNvSpPr txBox="1"/>
          <p:nvPr/>
        </p:nvSpPr>
        <p:spPr>
          <a:xfrm>
            <a:off x="473640" y="2117755"/>
            <a:ext cx="9078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Determinar los distintos roles de usuario que participan. Diferenciándolos por su permisos y responsabilidades.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Entrevistar a estos usuarios con el fin de encapsular sus tareas en procesos digitales identificando la entrada y salida de información en cada uno.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" t="33190" b="11980"/>
          <a:stretch/>
        </p:blipFill>
        <p:spPr>
          <a:xfrm>
            <a:off x="454353" y="3883719"/>
            <a:ext cx="8968739" cy="282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3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</a:t>
            </a:r>
            <a:r>
              <a:rPr lang="es-ES" sz="2000" spc="-1" dirty="0" smtClean="0">
                <a:solidFill>
                  <a:srgbClr val="0070C0"/>
                </a:solidFill>
                <a:latin typeface="Arial Black"/>
                <a:ea typeface="Microsoft YaHei"/>
              </a:rPr>
              <a:t>software </a:t>
            </a: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¿Cómo fue el proceso de construcción?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sp>
        <p:nvSpPr>
          <p:cNvPr id="10" name="9 CuadroTexto"/>
          <p:cNvSpPr txBox="1"/>
          <p:nvPr/>
        </p:nvSpPr>
        <p:spPr>
          <a:xfrm>
            <a:off x="473640" y="2194841"/>
            <a:ext cx="9078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Redactar la ruta 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del proceso </a:t>
            </a: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en forma de historia para manejar un mismo idioma, dividir y estimar las etapas que los programadores </a:t>
            </a:r>
            <a:r>
              <a:rPr lang="es-AR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desarrollarán</a:t>
            </a:r>
            <a:r>
              <a:rPr lang="es-AR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  <a:endParaRPr lang="es-AR" sz="24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494" y="3603845"/>
            <a:ext cx="4104456" cy="284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5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¿Cómo fue el proceso de construcción?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sp>
        <p:nvSpPr>
          <p:cNvPr id="12" name="11 CuadroTexto"/>
          <p:cNvSpPr txBox="1"/>
          <p:nvPr/>
        </p:nvSpPr>
        <p:spPr>
          <a:xfrm>
            <a:off x="473640" y="2456106"/>
            <a:ext cx="9078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Cada etapa programada se compila en un entorno de pruebas automáticas y de revisores antes de que llegue a los usuarios finales.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20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Entregar las etapas lo antes posible para que los usuarios puedan familiarizarse temprano con el software</a:t>
            </a:r>
            <a:r>
              <a:rPr lang="es-AR" sz="2000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Retroalimentar </a:t>
            </a:r>
            <a:r>
              <a:rPr lang="es-AR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</a:t>
            </a:r>
            <a:r>
              <a:rPr lang="es-AR" sz="2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historia con las mejoras sugeridas por los usuarios finales.</a:t>
            </a:r>
            <a:endParaRPr lang="es-AR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47" y="4406602"/>
            <a:ext cx="85344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3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39560" y="228600"/>
            <a:ext cx="6458450" cy="12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spc="-1" dirty="0">
                <a:solidFill>
                  <a:srgbClr val="0070C0"/>
                </a:solidFill>
                <a:latin typeface="Arial Black"/>
                <a:ea typeface="Microsoft YaHei"/>
              </a:rPr>
              <a:t>La incidencia de la Norma de Calidad en el desarrollo de software para procesos judiciales con plazos críticos</a:t>
            </a:r>
          </a:p>
        </p:txBody>
      </p:sp>
      <p:sp>
        <p:nvSpPr>
          <p:cNvPr id="101" name="CustomShape 2"/>
          <p:cNvSpPr/>
          <p:nvPr/>
        </p:nvSpPr>
        <p:spPr>
          <a:xfrm>
            <a:off x="439560" y="511200"/>
            <a:ext cx="824076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endParaRPr lang="es-AR" sz="1200" b="0" strike="noStrike" spc="-1" dirty="0">
              <a:latin typeface="Arial"/>
            </a:endParaRPr>
          </a:p>
        </p:txBody>
      </p:sp>
      <p:sp>
        <p:nvSpPr>
          <p:cNvPr id="102" name="Line 3"/>
          <p:cNvSpPr/>
          <p:nvPr/>
        </p:nvSpPr>
        <p:spPr>
          <a:xfrm flipV="1">
            <a:off x="536935" y="1482611"/>
            <a:ext cx="9120610" cy="18687"/>
          </a:xfrm>
          <a:prstGeom prst="line">
            <a:avLst/>
          </a:prstGeom>
          <a:ln w="12600" cap="rnd">
            <a:solidFill>
              <a:srgbClr val="3E57A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Line 4"/>
          <p:cNvSpPr/>
          <p:nvPr/>
        </p:nvSpPr>
        <p:spPr>
          <a:xfrm>
            <a:off x="533160" y="6667200"/>
            <a:ext cx="9128160" cy="1800"/>
          </a:xfrm>
          <a:prstGeom prst="line">
            <a:avLst/>
          </a:prstGeom>
          <a:ln w="12600" cap="rnd">
            <a:solidFill>
              <a:srgbClr val="3E57A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39560" y="1168920"/>
            <a:ext cx="9250200" cy="4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es-ES" sz="1200" spc="-1" dirty="0">
                <a:solidFill>
                  <a:srgbClr val="00B0F0"/>
                </a:solidFill>
                <a:latin typeface="Arial Black"/>
                <a:ea typeface="Microsoft YaHei"/>
              </a:rPr>
              <a:t>Fiscalía de Estado</a:t>
            </a:r>
          </a:p>
          <a:p>
            <a:pPr>
              <a:lnSpc>
                <a:spcPct val="100000"/>
              </a:lnSpc>
            </a:pPr>
            <a:endParaRPr lang="es-ES" sz="12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r>
              <a:rPr lang="es-ES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¿Cuál </a:t>
            </a: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es</a:t>
            </a:r>
            <a:r>
              <a:rPr lang="es-ES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 el estado o situación </a:t>
            </a:r>
            <a:r>
              <a:rPr lang="es-AR" sz="2800" spc="-1" dirty="0">
                <a:solidFill>
                  <a:srgbClr val="00B0F0"/>
                </a:solidFill>
                <a:latin typeface="Arial Black"/>
                <a:ea typeface="Microsoft YaHei"/>
              </a:rPr>
              <a:t>actual, posterior a la implementación de la innovación?</a:t>
            </a:r>
            <a:endParaRPr lang="es-AR" sz="2800" spc="-1" dirty="0"/>
          </a:p>
          <a:p>
            <a:pPr>
              <a:lnSpc>
                <a:spcPct val="100000"/>
              </a:lnSpc>
            </a:pPr>
            <a:endParaRPr lang="es-ES" sz="2800" b="0" strike="noStrike" spc="-1" dirty="0" smtClean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ES" sz="2800" spc="-1" dirty="0">
              <a:solidFill>
                <a:srgbClr val="00B0F0"/>
              </a:solidFill>
              <a:latin typeface="Arial Black"/>
              <a:ea typeface="Microsoft YaHei"/>
            </a:endParaRPr>
          </a:p>
          <a:p>
            <a:pPr>
              <a:lnSpc>
                <a:spcPct val="100000"/>
              </a:lnSpc>
            </a:pPr>
            <a:endParaRPr lang="es-AR" sz="2800" b="0" strike="noStrike" spc="-1" dirty="0">
              <a:latin typeface="Arial"/>
            </a:endParaRPr>
          </a:p>
        </p:txBody>
      </p:sp>
      <p:pic>
        <p:nvPicPr>
          <p:cNvPr id="105" name="104 Imagen"/>
          <p:cNvPicPr/>
          <p:nvPr/>
        </p:nvPicPr>
        <p:blipFill>
          <a:blip r:embed="rId3"/>
          <a:stretch/>
        </p:blipFill>
        <p:spPr>
          <a:xfrm>
            <a:off x="7056000" y="290880"/>
            <a:ext cx="2554920" cy="428040"/>
          </a:xfrm>
          <a:prstGeom prst="rect">
            <a:avLst/>
          </a:prstGeom>
          <a:ln>
            <a:noFill/>
          </a:ln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525" y="3018329"/>
            <a:ext cx="5472290" cy="3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13687</TotalTime>
  <Words>673</Words>
  <Application>Microsoft Office PowerPoint</Application>
  <PresentationFormat>Personalizado</PresentationFormat>
  <Paragraphs>112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ventas de  &lt;año&gt; de Adventure Works</dc:title>
  <dc:creator>tardana</dc:creator>
  <cp:lastModifiedBy>user</cp:lastModifiedBy>
  <cp:revision>433</cp:revision>
  <cp:lastPrinted>1601-01-01T00:00:00Z</cp:lastPrinted>
  <dcterms:created xsi:type="dcterms:W3CDTF">2014-04-04T16:55:44Z</dcterms:created>
  <dcterms:modified xsi:type="dcterms:W3CDTF">2022-11-08T18:53:23Z</dcterms:modified>
  <dc:language>es-AR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  <property fmtid="{D5CDD505-2E9C-101B-9397-08002B2CF9AE}" pid="12" name="_TemplateID">
    <vt:lpwstr>TC034180659991</vt:lpwstr>
  </property>
</Properties>
</file>