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7"/>
  </p:notesMasterIdLst>
  <p:handoutMasterIdLst>
    <p:handoutMasterId r:id="rId18"/>
  </p:handoutMasterIdLst>
  <p:sldIdLst>
    <p:sldId id="256" r:id="rId2"/>
    <p:sldId id="261" r:id="rId3"/>
    <p:sldId id="257" r:id="rId4"/>
    <p:sldId id="258" r:id="rId5"/>
    <p:sldId id="259" r:id="rId6"/>
    <p:sldId id="271" r:id="rId7"/>
    <p:sldId id="264" r:id="rId8"/>
    <p:sldId id="265" r:id="rId9"/>
    <p:sldId id="266" r:id="rId10"/>
    <p:sldId id="267" r:id="rId11"/>
    <p:sldId id="269" r:id="rId12"/>
    <p:sldId id="260" r:id="rId13"/>
    <p:sldId id="262" r:id="rId14"/>
    <p:sldId id="263" r:id="rId15"/>
    <p:sldId id="268"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CED7003-13B8-4E8F-B6C2-F5BBED1E5040}" type="datetimeFigureOut">
              <a:rPr lang="es-ES" smtClean="0"/>
              <a:t>22/05/2024</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15290E3-85C0-4639-B990-E0522A4BF9C6}" type="slidenum">
              <a:rPr lang="es-ES" smtClean="0"/>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B3873F-4E16-49E7-B5F2-46214C8EA3B1}" type="datetimeFigureOut">
              <a:rPr lang="es-ES" smtClean="0"/>
              <a:pPr/>
              <a:t>22/05/2024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53E636-390F-460C-B245-83724D991360}"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E953E636-390F-460C-B245-83724D991360}" type="slidenum">
              <a:rPr lang="es-ES" smtClean="0"/>
              <a:pPr/>
              <a:t>2</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9EAF71F6-C081-4944-8473-04A7AA28D513}" type="datetimeFigureOut">
              <a:rPr lang="es-ES" smtClean="0"/>
              <a:pPr/>
              <a:t>22/05/2024</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16744296-0958-474C-8031-74FCE45C88BB}"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EAF71F6-C081-4944-8473-04A7AA28D513}" type="datetimeFigureOut">
              <a:rPr lang="es-ES" smtClean="0"/>
              <a:pPr/>
              <a:t>22/05/2024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6744296-0958-474C-8031-74FCE45C88BB}"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EAF71F6-C081-4944-8473-04A7AA28D513}" type="datetimeFigureOut">
              <a:rPr lang="es-ES" smtClean="0"/>
              <a:pPr/>
              <a:t>22/05/2024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6744296-0958-474C-8031-74FCE45C88BB}"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9EAF71F6-C081-4944-8473-04A7AA28D513}" type="datetimeFigureOut">
              <a:rPr lang="es-ES" smtClean="0"/>
              <a:pPr/>
              <a:t>22/05/2024</a:t>
            </a:fld>
            <a:endParaRPr lang="es-ES"/>
          </a:p>
        </p:txBody>
      </p:sp>
      <p:sp>
        <p:nvSpPr>
          <p:cNvPr id="9" name="8 Marcador de número de diapositiva"/>
          <p:cNvSpPr>
            <a:spLocks noGrp="1"/>
          </p:cNvSpPr>
          <p:nvPr>
            <p:ph type="sldNum" sz="quarter" idx="15"/>
          </p:nvPr>
        </p:nvSpPr>
        <p:spPr/>
        <p:txBody>
          <a:bodyPr rtlCol="0"/>
          <a:lstStyle/>
          <a:p>
            <a:fld id="{16744296-0958-474C-8031-74FCE45C88BB}" type="slidenum">
              <a:rPr lang="es-ES" smtClean="0"/>
              <a:pPr/>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9EAF71F6-C081-4944-8473-04A7AA28D513}" type="datetimeFigureOut">
              <a:rPr lang="es-ES" smtClean="0"/>
              <a:pPr/>
              <a:t>22/05/2024</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16744296-0958-474C-8031-74FCE45C88BB}"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9EAF71F6-C081-4944-8473-04A7AA28D513}" type="datetimeFigureOut">
              <a:rPr lang="es-ES" smtClean="0"/>
              <a:pPr/>
              <a:t>22/05/2024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6744296-0958-474C-8031-74FCE45C88BB}" type="slidenum">
              <a:rPr lang="es-ES" smtClean="0"/>
              <a:pPr/>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9EAF71F6-C081-4944-8473-04A7AA28D513}" type="datetimeFigureOut">
              <a:rPr lang="es-ES" smtClean="0"/>
              <a:pPr/>
              <a:t>22/05/2024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6744296-0958-474C-8031-74FCE45C88BB}" type="slidenum">
              <a:rPr lang="es-ES" smtClean="0"/>
              <a:pPr/>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9EAF71F6-C081-4944-8473-04A7AA28D513}" type="datetimeFigureOut">
              <a:rPr lang="es-ES" smtClean="0"/>
              <a:pPr/>
              <a:t>22/05/2024</a:t>
            </a:fld>
            <a:endParaRPr lang="es-ES"/>
          </a:p>
        </p:txBody>
      </p:sp>
      <p:sp>
        <p:nvSpPr>
          <p:cNvPr id="7" name="6 Marcador de número de diapositiva"/>
          <p:cNvSpPr>
            <a:spLocks noGrp="1"/>
          </p:cNvSpPr>
          <p:nvPr>
            <p:ph type="sldNum" sz="quarter" idx="11"/>
          </p:nvPr>
        </p:nvSpPr>
        <p:spPr/>
        <p:txBody>
          <a:bodyPr rtlCol="0"/>
          <a:lstStyle/>
          <a:p>
            <a:fld id="{16744296-0958-474C-8031-74FCE45C88BB}" type="slidenum">
              <a:rPr lang="es-ES" smtClean="0"/>
              <a:pPr/>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EAF71F6-C081-4944-8473-04A7AA28D513}" type="datetimeFigureOut">
              <a:rPr lang="es-ES" smtClean="0"/>
              <a:pPr/>
              <a:t>22/05/2024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6744296-0958-474C-8031-74FCE45C88BB}"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9EAF71F6-C081-4944-8473-04A7AA28D513}" type="datetimeFigureOut">
              <a:rPr lang="es-ES" smtClean="0"/>
              <a:pPr/>
              <a:t>22/05/2024</a:t>
            </a:fld>
            <a:endParaRPr lang="es-ES"/>
          </a:p>
        </p:txBody>
      </p:sp>
      <p:sp>
        <p:nvSpPr>
          <p:cNvPr id="22" name="21 Marcador de número de diapositiva"/>
          <p:cNvSpPr>
            <a:spLocks noGrp="1"/>
          </p:cNvSpPr>
          <p:nvPr>
            <p:ph type="sldNum" sz="quarter" idx="15"/>
          </p:nvPr>
        </p:nvSpPr>
        <p:spPr/>
        <p:txBody>
          <a:bodyPr rtlCol="0"/>
          <a:lstStyle/>
          <a:p>
            <a:fld id="{16744296-0958-474C-8031-74FCE45C88BB}" type="slidenum">
              <a:rPr lang="es-ES" smtClean="0"/>
              <a:pPr/>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9EAF71F6-C081-4944-8473-04A7AA28D513}" type="datetimeFigureOut">
              <a:rPr lang="es-ES" smtClean="0"/>
              <a:pPr/>
              <a:t>22/05/2024</a:t>
            </a:fld>
            <a:endParaRPr lang="es-ES"/>
          </a:p>
        </p:txBody>
      </p:sp>
      <p:sp>
        <p:nvSpPr>
          <p:cNvPr id="18" name="17 Marcador de número de diapositiva"/>
          <p:cNvSpPr>
            <a:spLocks noGrp="1"/>
          </p:cNvSpPr>
          <p:nvPr>
            <p:ph type="sldNum" sz="quarter" idx="11"/>
          </p:nvPr>
        </p:nvSpPr>
        <p:spPr/>
        <p:txBody>
          <a:bodyPr rtlCol="0"/>
          <a:lstStyle/>
          <a:p>
            <a:fld id="{16744296-0958-474C-8031-74FCE45C88BB}" type="slidenum">
              <a:rPr lang="es-ES" smtClean="0"/>
              <a:pPr/>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EAF71F6-C081-4944-8473-04A7AA28D513}" type="datetimeFigureOut">
              <a:rPr lang="es-ES" smtClean="0"/>
              <a:pPr/>
              <a:t>22/05/2024</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6744296-0958-474C-8031-74FCE45C88BB}"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071670" y="2000240"/>
            <a:ext cx="6172200" cy="1894362"/>
          </a:xfrm>
        </p:spPr>
        <p:txBody>
          <a:bodyPr>
            <a:normAutofit/>
          </a:bodyPr>
          <a:lstStyle/>
          <a:p>
            <a:pPr algn="ctr"/>
            <a:r>
              <a:rPr lang="es-ES" dirty="0" smtClean="0"/>
              <a:t>DECRETO Nº 277/3 (</a:t>
            </a:r>
            <a:r>
              <a:rPr lang="es-ES" dirty="0" err="1" smtClean="0"/>
              <a:t>MEyP</a:t>
            </a:r>
            <a:r>
              <a:rPr lang="es-ES" dirty="0" smtClean="0"/>
              <a:t>)</a:t>
            </a:r>
            <a:br>
              <a:rPr lang="es-ES" dirty="0" smtClean="0"/>
            </a:br>
            <a:r>
              <a:rPr lang="es-ES" dirty="0" smtClean="0"/>
              <a:t/>
            </a:r>
            <a:br>
              <a:rPr lang="es-ES" dirty="0" smtClean="0"/>
            </a:br>
            <a:r>
              <a:rPr lang="es-ES" dirty="0" smtClean="0"/>
              <a:t>05/02/2024</a:t>
            </a:r>
            <a:endParaRPr lang="es-ES" dirty="0"/>
          </a:p>
        </p:txBody>
      </p:sp>
      <p:sp>
        <p:nvSpPr>
          <p:cNvPr id="3" name="2 Subtítulo"/>
          <p:cNvSpPr>
            <a:spLocks noGrp="1"/>
          </p:cNvSpPr>
          <p:nvPr>
            <p:ph type="subTitle" idx="1"/>
          </p:nvPr>
        </p:nvSpPr>
        <p:spPr>
          <a:xfrm flipH="1" flipV="1">
            <a:off x="10215601" y="5000636"/>
            <a:ext cx="1785950" cy="857256"/>
          </a:xfrm>
        </p:spPr>
        <p:txBody>
          <a:bodyPr>
            <a:normAutofit/>
          </a:bodyPr>
          <a:lstStyle/>
          <a:p>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Comisión de selección y eliminación</a:t>
            </a:r>
            <a:endParaRPr lang="es-ES" dirty="0"/>
          </a:p>
        </p:txBody>
      </p:sp>
      <p:sp>
        <p:nvSpPr>
          <p:cNvPr id="3" name="2 Marcador de contenido"/>
          <p:cNvSpPr>
            <a:spLocks noGrp="1"/>
          </p:cNvSpPr>
          <p:nvPr>
            <p:ph sz="quarter" idx="1"/>
          </p:nvPr>
        </p:nvSpPr>
        <p:spPr/>
        <p:txBody>
          <a:bodyPr>
            <a:normAutofit/>
          </a:bodyPr>
          <a:lstStyle/>
          <a:p>
            <a:r>
              <a:rPr lang="es-ES" sz="2800" dirty="0" smtClean="0"/>
              <a:t>4) .- produce el listado provisorio a publicar </a:t>
            </a:r>
          </a:p>
          <a:p>
            <a:r>
              <a:rPr lang="es-ES" sz="2800" dirty="0" smtClean="0"/>
              <a:t>5) .- Analiza oposiciones o pedidos de desglose</a:t>
            </a:r>
          </a:p>
          <a:p>
            <a:r>
              <a:rPr lang="es-ES" sz="2800" dirty="0" smtClean="0"/>
              <a:t>5) .- produce el listado final a aprobar por Resolución.</a:t>
            </a:r>
          </a:p>
          <a:p>
            <a:r>
              <a:rPr lang="es-ES" sz="2800" dirty="0" smtClean="0"/>
              <a:t>6) .- controla el proceso de destrucción y disposición final.- (pérdida de individualidad – confidencialidad- sin impacto medio ambiente) </a:t>
            </a:r>
          </a:p>
          <a:p>
            <a:endParaRPr lang="es-E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868346"/>
          </a:xfrm>
        </p:spPr>
        <p:txBody>
          <a:bodyPr/>
          <a:lstStyle/>
          <a:p>
            <a:pPr algn="ctr"/>
            <a:r>
              <a:rPr lang="es-ES" dirty="0" smtClean="0">
                <a:latin typeface="Arial Black" pitchFamily="34" charset="0"/>
              </a:rPr>
              <a:t>PROCEDIMIENTO</a:t>
            </a:r>
            <a:endParaRPr lang="es-ES" dirty="0">
              <a:latin typeface="Arial Black" pitchFamily="34" charset="0"/>
            </a:endParaRPr>
          </a:p>
        </p:txBody>
      </p:sp>
      <p:sp>
        <p:nvSpPr>
          <p:cNvPr id="3" name="2 Marcador de contenido"/>
          <p:cNvSpPr>
            <a:spLocks noGrp="1"/>
          </p:cNvSpPr>
          <p:nvPr>
            <p:ph sz="quarter" idx="1"/>
          </p:nvPr>
        </p:nvSpPr>
        <p:spPr>
          <a:xfrm>
            <a:off x="457200" y="1600200"/>
            <a:ext cx="3971924" cy="4873752"/>
          </a:xfrm>
        </p:spPr>
        <p:txBody>
          <a:bodyPr>
            <a:normAutofit/>
          </a:bodyPr>
          <a:lstStyle/>
          <a:p>
            <a:r>
              <a:rPr lang="es-ES" dirty="0" smtClean="0">
                <a:latin typeface="Arial Black" pitchFamily="34" charset="0"/>
              </a:rPr>
              <a:t>1.- IDENTIFICACION</a:t>
            </a:r>
          </a:p>
          <a:p>
            <a:endParaRPr lang="es-ES" dirty="0" smtClean="0">
              <a:latin typeface="Arial Black" pitchFamily="34" charset="0"/>
            </a:endParaRPr>
          </a:p>
          <a:p>
            <a:r>
              <a:rPr lang="es-ES" dirty="0" smtClean="0">
                <a:latin typeface="Arial Black" pitchFamily="34" charset="0"/>
              </a:rPr>
              <a:t>3.- EXPURGO</a:t>
            </a:r>
          </a:p>
          <a:p>
            <a:endParaRPr lang="es-ES" dirty="0" smtClean="0">
              <a:latin typeface="Arial Black" pitchFamily="34" charset="0"/>
            </a:endParaRPr>
          </a:p>
          <a:p>
            <a:r>
              <a:rPr lang="es-ES" dirty="0" smtClean="0">
                <a:latin typeface="Arial Black" pitchFamily="34" charset="0"/>
              </a:rPr>
              <a:t>5.- EXHIBICIÓN DE LISTADOS</a:t>
            </a:r>
          </a:p>
          <a:p>
            <a:pPr>
              <a:buNone/>
            </a:pPr>
            <a:endParaRPr lang="es-ES" dirty="0" smtClean="0">
              <a:latin typeface="Arial Black" pitchFamily="34" charset="0"/>
            </a:endParaRPr>
          </a:p>
          <a:p>
            <a:pPr lvl="0"/>
            <a:r>
              <a:rPr lang="es-ES" dirty="0" smtClean="0">
                <a:latin typeface="Arial Black" pitchFamily="34" charset="0"/>
              </a:rPr>
              <a:t>7.- LISTADO FINAL</a:t>
            </a:r>
          </a:p>
          <a:p>
            <a:endParaRPr lang="es-ES" dirty="0" smtClean="0">
              <a:latin typeface="Arial Black" pitchFamily="34" charset="0"/>
            </a:endParaRPr>
          </a:p>
          <a:p>
            <a:pPr lvl="0"/>
            <a:endParaRPr lang="es-ES" dirty="0" smtClean="0">
              <a:latin typeface="Arial Black" pitchFamily="34" charset="0"/>
            </a:endParaRPr>
          </a:p>
          <a:p>
            <a:pPr>
              <a:buNone/>
            </a:pPr>
            <a:endParaRPr lang="es-ES" dirty="0">
              <a:latin typeface="Arial Black" pitchFamily="34" charset="0"/>
            </a:endParaRPr>
          </a:p>
        </p:txBody>
      </p:sp>
      <p:sp>
        <p:nvSpPr>
          <p:cNvPr id="4" name="2 Marcador de contenido"/>
          <p:cNvSpPr txBox="1">
            <a:spLocks/>
          </p:cNvSpPr>
          <p:nvPr/>
        </p:nvSpPr>
        <p:spPr>
          <a:xfrm>
            <a:off x="4500562" y="1500174"/>
            <a:ext cx="3971924" cy="5016628"/>
          </a:xfrm>
          <a:prstGeom prst="rect">
            <a:avLst/>
          </a:prstGeom>
        </p:spPr>
        <p:txBody>
          <a:bodyPr vert="horz">
            <a:normAutofit/>
          </a:bodyPr>
          <a:lstStyle/>
          <a:p>
            <a:pPr marL="274320" indent="-274320">
              <a:spcBef>
                <a:spcPts val="600"/>
              </a:spcBef>
              <a:buClr>
                <a:schemeClr val="accent1"/>
              </a:buClr>
              <a:buSzPct val="70000"/>
              <a:buFont typeface="Wingdings"/>
              <a:buChar char=""/>
            </a:pPr>
            <a:r>
              <a:rPr lang="es-ES" sz="2400" dirty="0" smtClean="0">
                <a:latin typeface="Arial Black" pitchFamily="34" charset="0"/>
              </a:rPr>
              <a:t>2.- RESOLUCION </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es-ES" sz="2400" b="0" i="0" u="none" strike="noStrike" kern="1200" cap="none" spc="0" normalizeH="0" baseline="0" noProof="0" dirty="0" smtClean="0">
              <a:ln>
                <a:noFill/>
              </a:ln>
              <a:solidFill>
                <a:schemeClr val="tx1"/>
              </a:solidFill>
              <a:effectLst/>
              <a:uLnTx/>
              <a:uFillTx/>
              <a:latin typeface="Arial Black" pitchFamily="34" charset="0"/>
            </a:endParaRPr>
          </a:p>
          <a:p>
            <a:pPr marL="274320" indent="-274320">
              <a:spcBef>
                <a:spcPts val="600"/>
              </a:spcBef>
              <a:buClr>
                <a:schemeClr val="accent1"/>
              </a:buClr>
              <a:buSzPct val="70000"/>
              <a:buFont typeface="Wingdings"/>
              <a:buChar char=""/>
            </a:pPr>
            <a:r>
              <a:rPr lang="es-ES" sz="2400" dirty="0" smtClean="0">
                <a:latin typeface="Arial Black" pitchFamily="34" charset="0"/>
              </a:rPr>
              <a:t>4.- PUBLICACION DE EDICTOS</a:t>
            </a:r>
            <a:endParaRPr lang="es-ES" sz="1000" dirty="0" smtClean="0">
              <a:latin typeface="Arial Black" pitchFamily="34" charset="0"/>
            </a:endParaRPr>
          </a:p>
          <a:p>
            <a:pPr marL="274320" indent="-274320">
              <a:spcBef>
                <a:spcPts val="600"/>
              </a:spcBef>
              <a:buClr>
                <a:schemeClr val="accent1"/>
              </a:buClr>
              <a:buSzPct val="70000"/>
              <a:buFont typeface="Wingdings"/>
              <a:buChar char=""/>
            </a:pPr>
            <a:endParaRPr lang="es-ES" sz="1000" dirty="0" smtClean="0">
              <a:latin typeface="Arial Black" pitchFamily="34" charset="0"/>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s-ES" sz="2400" b="0" i="0" u="none" strike="noStrike" kern="1200" cap="none" spc="0" normalizeH="0" baseline="0" noProof="0" dirty="0" smtClean="0">
                <a:ln>
                  <a:noFill/>
                </a:ln>
                <a:solidFill>
                  <a:schemeClr val="tx1"/>
                </a:solidFill>
                <a:effectLst/>
                <a:uLnTx/>
                <a:uFillTx/>
                <a:latin typeface="Arial Black" pitchFamily="34" charset="0"/>
              </a:rPr>
              <a:t>6.- TRAMITE OPOSICIONES</a:t>
            </a:r>
          </a:p>
          <a:p>
            <a:pPr marL="274320" marR="0" lvl="0" indent="-274320" algn="l" defTabSz="914400" rtl="0" eaLnBrk="1" fontAlgn="auto" latinLnBrk="0" hangingPunct="1">
              <a:lnSpc>
                <a:spcPct val="100000"/>
              </a:lnSpc>
              <a:spcBef>
                <a:spcPts val="600"/>
              </a:spcBef>
              <a:spcAft>
                <a:spcPts val="0"/>
              </a:spcAft>
              <a:buClr>
                <a:schemeClr val="accent1"/>
              </a:buClr>
              <a:buSzPct val="70000"/>
              <a:tabLst/>
              <a:defRPr/>
            </a:pPr>
            <a:endParaRPr kumimoji="0" lang="es-ES" sz="2400" b="0" i="0" u="none" strike="noStrike" kern="1200" cap="none" spc="0" normalizeH="0" baseline="0" noProof="0" dirty="0" smtClean="0">
              <a:ln>
                <a:noFill/>
              </a:ln>
              <a:solidFill>
                <a:schemeClr val="tx1"/>
              </a:solidFill>
              <a:effectLst/>
              <a:uLnTx/>
              <a:uFillTx/>
              <a:latin typeface="Arial Black" pitchFamily="34" charset="0"/>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lang="es-ES" sz="2400" dirty="0" smtClean="0">
                <a:latin typeface="Arial Black" pitchFamily="34" charset="0"/>
              </a:rPr>
              <a:t>8.- PREPARACION DE BOLSAS</a:t>
            </a:r>
            <a:endParaRPr kumimoji="0" lang="es-ES" sz="2400" b="0" i="0" u="none" strike="noStrike" kern="1200" cap="none" spc="0" normalizeH="0" baseline="0" noProof="0" dirty="0" smtClean="0">
              <a:ln>
                <a:noFill/>
              </a:ln>
              <a:solidFill>
                <a:schemeClr val="tx1"/>
              </a:solidFill>
              <a:effectLst/>
              <a:uLnTx/>
              <a:uFillTx/>
              <a:latin typeface="Arial Black" pitchFamily="34" charset="0"/>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0" lang="es-ES" sz="2400" b="0" i="0" u="none" strike="noStrike" kern="1200" cap="none" spc="0" normalizeH="0" baseline="0" noProof="0" dirty="0" smtClean="0">
              <a:ln>
                <a:noFill/>
              </a:ln>
              <a:solidFill>
                <a:schemeClr val="tx1"/>
              </a:solidFill>
              <a:effectLst/>
              <a:uLnTx/>
              <a:uFillTx/>
              <a:latin typeface="+mn-lt"/>
              <a:ea typeface="+mn-ea"/>
              <a:cs typeface="+mn-cs"/>
            </a:endParaRPr>
          </a:p>
        </p:txBody>
      </p:sp>
      <p:cxnSp>
        <p:nvCxnSpPr>
          <p:cNvPr id="11" name="10 Conector recto de flecha"/>
          <p:cNvCxnSpPr/>
          <p:nvPr/>
        </p:nvCxnSpPr>
        <p:spPr>
          <a:xfrm rot="10800000" flipV="1">
            <a:off x="3571868" y="3000372"/>
            <a:ext cx="1214446" cy="42862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p:nvPr/>
        </p:nvCxnSpPr>
        <p:spPr>
          <a:xfrm rot="10800000" flipV="1">
            <a:off x="2857488" y="1928802"/>
            <a:ext cx="2071702" cy="57150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rot="10800000" flipV="1">
            <a:off x="3571868" y="4143380"/>
            <a:ext cx="1214446" cy="50006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51 Conector recto de flecha"/>
          <p:cNvCxnSpPr/>
          <p:nvPr/>
        </p:nvCxnSpPr>
        <p:spPr>
          <a:xfrm rot="5400000">
            <a:off x="4572000" y="5500702"/>
            <a:ext cx="428628" cy="28575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57 CuadroTexto"/>
          <p:cNvSpPr txBox="1"/>
          <p:nvPr/>
        </p:nvSpPr>
        <p:spPr>
          <a:xfrm>
            <a:off x="2000232" y="6072206"/>
            <a:ext cx="4929222" cy="461665"/>
          </a:xfrm>
          <a:prstGeom prst="rect">
            <a:avLst/>
          </a:prstGeom>
          <a:noFill/>
        </p:spPr>
        <p:txBody>
          <a:bodyPr wrap="square" rtlCol="0">
            <a:spAutoFit/>
          </a:bodyPr>
          <a:lstStyle/>
          <a:p>
            <a:r>
              <a:rPr lang="es-ES" sz="2400" dirty="0" smtClean="0">
                <a:latin typeface="Arial Black" pitchFamily="34" charset="0"/>
              </a:rPr>
              <a:t>9 .- DISPOSICION FINAL</a:t>
            </a:r>
            <a:endParaRPr lang="es-E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868346"/>
          </a:xfrm>
        </p:spPr>
        <p:txBody>
          <a:bodyPr/>
          <a:lstStyle/>
          <a:p>
            <a:pPr algn="ctr"/>
            <a:r>
              <a:rPr lang="es-ES" dirty="0" smtClean="0"/>
              <a:t>PROCEDIMIENTO</a:t>
            </a:r>
            <a:endParaRPr lang="es-ES" dirty="0"/>
          </a:p>
        </p:txBody>
      </p:sp>
      <p:sp>
        <p:nvSpPr>
          <p:cNvPr id="3" name="2 Marcador de contenido"/>
          <p:cNvSpPr>
            <a:spLocks noGrp="1"/>
          </p:cNvSpPr>
          <p:nvPr>
            <p:ph sz="quarter" idx="1"/>
          </p:nvPr>
        </p:nvSpPr>
        <p:spPr>
          <a:xfrm>
            <a:off x="457200" y="1214422"/>
            <a:ext cx="7829576" cy="5259530"/>
          </a:xfrm>
        </p:spPr>
        <p:txBody>
          <a:bodyPr>
            <a:normAutofit/>
          </a:bodyPr>
          <a:lstStyle/>
          <a:p>
            <a:r>
              <a:rPr lang="es-ES" sz="2800" dirty="0" smtClean="0"/>
              <a:t>1er paso.- </a:t>
            </a:r>
            <a:r>
              <a:rPr lang="es-ES" sz="2800" b="1" dirty="0" smtClean="0"/>
              <a:t>IDENTIFICACIÓN.</a:t>
            </a:r>
          </a:p>
          <a:p>
            <a:pPr algn="just">
              <a:buNone/>
            </a:pPr>
            <a:r>
              <a:rPr lang="es-ES" dirty="0" smtClean="0"/>
              <a:t>	Cada Oficina u Archivo: </a:t>
            </a:r>
          </a:p>
          <a:p>
            <a:pPr marL="457200" indent="-457200" algn="just">
              <a:buAutoNum type="alphaLcParenR"/>
            </a:pPr>
            <a:r>
              <a:rPr lang="es-ES" dirty="0" smtClean="0"/>
              <a:t>separa y enlista documentación o </a:t>
            </a:r>
            <a:r>
              <a:rPr lang="es-ES" dirty="0" err="1" smtClean="0"/>
              <a:t>exptes</a:t>
            </a:r>
            <a:r>
              <a:rPr lang="es-ES" dirty="0" smtClean="0"/>
              <a:t>. con más de 10 años (bolsas o paquetes debidamente identificados); </a:t>
            </a:r>
          </a:p>
          <a:p>
            <a:pPr marL="457200" indent="-457200" algn="just">
              <a:buAutoNum type="alphaLcParenR"/>
            </a:pPr>
            <a:r>
              <a:rPr lang="es-ES" dirty="0" smtClean="0"/>
              <a:t>inicia expediente con el pedido de expurgo (DIRECTOR) ; </a:t>
            </a:r>
          </a:p>
          <a:p>
            <a:r>
              <a:rPr lang="es-ES" dirty="0" smtClean="0"/>
              <a:t>- Conformación de la Comisión</a:t>
            </a:r>
          </a:p>
          <a:p>
            <a:pPr algn="just"/>
            <a:r>
              <a:rPr lang="es-ES" sz="2800" dirty="0" smtClean="0"/>
              <a:t>2do paso: </a:t>
            </a:r>
            <a:r>
              <a:rPr lang="es-ES" sz="2800" b="1" dirty="0" smtClean="0"/>
              <a:t>RESOLUCIÓN :</a:t>
            </a:r>
            <a:r>
              <a:rPr lang="es-ES" b="1" dirty="0" smtClean="0"/>
              <a:t> a) autoriza</a:t>
            </a:r>
            <a:r>
              <a:rPr lang="es-ES" dirty="0" smtClean="0"/>
              <a:t> el expurgo y destrucción, indicando los años que abarca la documentación ; b) ordena publicación de edictos en B.O. y página web	</a:t>
            </a:r>
          </a:p>
          <a:p>
            <a:endParaRPr lang="es-E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868346"/>
          </a:xfrm>
        </p:spPr>
        <p:txBody>
          <a:bodyPr/>
          <a:lstStyle/>
          <a:p>
            <a:pPr algn="ctr"/>
            <a:r>
              <a:rPr lang="es-ES" dirty="0" smtClean="0"/>
              <a:t>PROCEDIMIENTO</a:t>
            </a:r>
            <a:endParaRPr lang="es-ES" dirty="0"/>
          </a:p>
        </p:txBody>
      </p:sp>
      <p:sp>
        <p:nvSpPr>
          <p:cNvPr id="3" name="2 Marcador de contenido"/>
          <p:cNvSpPr>
            <a:spLocks noGrp="1"/>
          </p:cNvSpPr>
          <p:nvPr>
            <p:ph sz="quarter" idx="1"/>
          </p:nvPr>
        </p:nvSpPr>
        <p:spPr>
          <a:xfrm>
            <a:off x="285720" y="1214422"/>
            <a:ext cx="8001056" cy="5259530"/>
          </a:xfrm>
        </p:spPr>
        <p:txBody>
          <a:bodyPr>
            <a:noAutofit/>
          </a:bodyPr>
          <a:lstStyle/>
          <a:p>
            <a:r>
              <a:rPr lang="es-ES" sz="2800" dirty="0" smtClean="0"/>
              <a:t>3er Paso: </a:t>
            </a:r>
            <a:r>
              <a:rPr lang="es-ES" sz="2800" b="1" dirty="0" smtClean="0"/>
              <a:t>EXPURGO:</a:t>
            </a:r>
            <a:r>
              <a:rPr lang="es-ES" sz="2800" dirty="0" smtClean="0"/>
              <a:t> LA Comisión realiza su trabajo de análisis y verificación de la documental , produce su listado provisorio.</a:t>
            </a:r>
          </a:p>
          <a:p>
            <a:r>
              <a:rPr lang="es-ES" sz="2800" dirty="0" smtClean="0"/>
              <a:t>4to paso: </a:t>
            </a:r>
            <a:r>
              <a:rPr lang="es-ES" sz="2800" b="1" dirty="0" smtClean="0"/>
              <a:t>PUBLICACION DE EDICTOS</a:t>
            </a:r>
            <a:r>
              <a:rPr lang="es-ES" sz="2800" dirty="0" smtClean="0"/>
              <a:t>: dispuesta por resolución de Despacho- por 3 días (acto que autoriza, listado, periodo comprendido, lugar consulta del detalle temático, derecho a oposición en 10 días, obligación constituir domicilio electrónico sin el cual por no presentado). </a:t>
            </a:r>
          </a:p>
          <a:p>
            <a:r>
              <a:rPr lang="es-ES" sz="2800" dirty="0" smtClean="0"/>
              <a:t>5to paso: </a:t>
            </a:r>
            <a:r>
              <a:rPr lang="es-ES" sz="2800" b="1" dirty="0" smtClean="0"/>
              <a:t>EXHIBICIÓN DE LISTADOS TEMÁTICOS</a:t>
            </a:r>
            <a:endParaRPr lang="es-ES" sz="28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96908"/>
          </a:xfrm>
        </p:spPr>
        <p:txBody>
          <a:bodyPr/>
          <a:lstStyle/>
          <a:p>
            <a:pPr algn="ctr"/>
            <a:r>
              <a:rPr lang="es-ES" dirty="0" smtClean="0"/>
              <a:t>PROCEDIMIENTO</a:t>
            </a:r>
            <a:endParaRPr lang="es-ES" dirty="0"/>
          </a:p>
        </p:txBody>
      </p:sp>
      <p:sp>
        <p:nvSpPr>
          <p:cNvPr id="3" name="2 Marcador de contenido"/>
          <p:cNvSpPr>
            <a:spLocks noGrp="1"/>
          </p:cNvSpPr>
          <p:nvPr>
            <p:ph sz="quarter" idx="1"/>
          </p:nvPr>
        </p:nvSpPr>
        <p:spPr>
          <a:xfrm>
            <a:off x="500034" y="1285860"/>
            <a:ext cx="7829576" cy="5214974"/>
          </a:xfrm>
        </p:spPr>
        <p:txBody>
          <a:bodyPr>
            <a:noAutofit/>
          </a:bodyPr>
          <a:lstStyle/>
          <a:p>
            <a:r>
              <a:rPr lang="es-ES" sz="2800" dirty="0" smtClean="0"/>
              <a:t>6to paso: </a:t>
            </a:r>
            <a:r>
              <a:rPr lang="es-ES" sz="2800" b="1" dirty="0" smtClean="0"/>
              <a:t>TRAMITE DE OPOSICIONES</a:t>
            </a:r>
            <a:r>
              <a:rPr lang="es-ES" sz="2800" dirty="0" smtClean="0"/>
              <a:t>.</a:t>
            </a:r>
          </a:p>
          <a:p>
            <a:r>
              <a:rPr lang="es-ES" sz="2800" dirty="0" smtClean="0"/>
              <a:t>7mo paso: </a:t>
            </a:r>
            <a:r>
              <a:rPr lang="es-ES" sz="2800" b="1" dirty="0" smtClean="0"/>
              <a:t>LISTADO FINAL </a:t>
            </a:r>
            <a:r>
              <a:rPr lang="es-ES" sz="2800" dirty="0" smtClean="0"/>
              <a:t>producido por Comisión y aprobado por Resolución</a:t>
            </a:r>
          </a:p>
          <a:p>
            <a:r>
              <a:rPr lang="es-ES" sz="2800" dirty="0" smtClean="0"/>
              <a:t>8vo paso: </a:t>
            </a:r>
            <a:r>
              <a:rPr lang="es-ES" sz="2800" b="1" dirty="0" smtClean="0"/>
              <a:t>PREPARACION DE BOLSAS </a:t>
            </a:r>
            <a:r>
              <a:rPr lang="es-ES" sz="2800" dirty="0" smtClean="0"/>
              <a:t>copia para el responsable de Oficina u Archivo en que se encuentran los documental para que separe en bolsas o paquetes debidamente identificados y abierto para su control. </a:t>
            </a:r>
          </a:p>
          <a:p>
            <a:r>
              <a:rPr lang="es-ES" sz="2800" dirty="0" smtClean="0"/>
              <a:t>9no: </a:t>
            </a:r>
            <a:r>
              <a:rPr lang="es-ES" sz="2800" b="1" dirty="0" smtClean="0"/>
              <a:t>DISPOSICIÒN FINAL</a:t>
            </a:r>
            <a:r>
              <a:rPr lang="es-ES" sz="2800" dirty="0" smtClean="0"/>
              <a:t>: Traslado al Centro de Destrucción y/o Reciclaje  </a:t>
            </a:r>
            <a:endParaRPr lang="es-E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dirty="0" smtClean="0"/>
              <a:t>TRANSFERENCIA </a:t>
            </a:r>
            <a:br>
              <a:rPr lang="es-ES" dirty="0" smtClean="0"/>
            </a:br>
            <a:r>
              <a:rPr lang="es-ES" dirty="0" smtClean="0"/>
              <a:t>AL ARCHIVO GENERAL</a:t>
            </a:r>
            <a:endParaRPr lang="es-ES" dirty="0"/>
          </a:p>
        </p:txBody>
      </p:sp>
      <p:sp>
        <p:nvSpPr>
          <p:cNvPr id="3" name="2 Marcador de contenido"/>
          <p:cNvSpPr>
            <a:spLocks noGrp="1"/>
          </p:cNvSpPr>
          <p:nvPr>
            <p:ph sz="quarter" idx="1"/>
          </p:nvPr>
        </p:nvSpPr>
        <p:spPr>
          <a:xfrm>
            <a:off x="457200" y="1600200"/>
            <a:ext cx="7829576" cy="4873752"/>
          </a:xfrm>
        </p:spPr>
        <p:txBody>
          <a:bodyPr>
            <a:normAutofit lnSpcReduction="10000"/>
          </a:bodyPr>
          <a:lstStyle/>
          <a:p>
            <a:pPr algn="just"/>
            <a:r>
              <a:rPr lang="es-ES" b="1" dirty="0" smtClean="0"/>
              <a:t>DOCUMENTOS DE CONSERVACION  OBLIGATORIA </a:t>
            </a:r>
            <a:r>
              <a:rPr lang="es-ES" dirty="0" smtClean="0"/>
              <a:t>(cada área valora si es necesario o conveniente su resguardo en el Archivo general  o en el archivo de la repartición)</a:t>
            </a:r>
          </a:p>
          <a:p>
            <a:pPr algn="just"/>
            <a:r>
              <a:rPr lang="es-ES" b="1" dirty="0" smtClean="0"/>
              <a:t>TRAMITE: </a:t>
            </a:r>
            <a:r>
              <a:rPr lang="es-ES" dirty="0" smtClean="0"/>
              <a:t>nota del Director de Despacho con la resolución que autoriza transferencia y su listado – Control de la Comisión en el traslado </a:t>
            </a:r>
          </a:p>
          <a:p>
            <a:pPr algn="just"/>
            <a:r>
              <a:rPr lang="es-ES" dirty="0" smtClean="0"/>
              <a:t>Descontaminación – traslado en cajas normalizadas (nunca sueltas o cajas no normalizadas) – en transportes adecuados que garanticen su debida protección – con 2 copias de planillas </a:t>
            </a:r>
          </a:p>
          <a:p>
            <a:pPr algn="just"/>
            <a:r>
              <a:rPr lang="es-ES" dirty="0" smtClean="0"/>
              <a:t>Archivo </a:t>
            </a:r>
            <a:r>
              <a:rPr lang="es-ES" dirty="0" err="1" smtClean="0"/>
              <a:t>Gral</a:t>
            </a:r>
            <a:r>
              <a:rPr lang="es-ES" dirty="0" smtClean="0"/>
              <a:t>: recaudos art 7 Ley Nº 624 , conformidad listado, firmar copia </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868346"/>
          </a:xfrm>
        </p:spPr>
        <p:txBody>
          <a:bodyPr>
            <a:normAutofit/>
          </a:bodyPr>
          <a:lstStyle/>
          <a:p>
            <a:pPr algn="ctr"/>
            <a:r>
              <a:rPr lang="es-ES" sz="2400" b="1" dirty="0" smtClean="0">
                <a:solidFill>
                  <a:schemeClr val="tx1"/>
                </a:solidFill>
              </a:rPr>
              <a:t>Antecedentes considerados:</a:t>
            </a:r>
            <a:br>
              <a:rPr lang="es-ES" sz="2400" b="1" dirty="0" smtClean="0">
                <a:solidFill>
                  <a:schemeClr val="tx1"/>
                </a:solidFill>
              </a:rPr>
            </a:br>
            <a:r>
              <a:rPr lang="es-ES" sz="2400" b="1" dirty="0" smtClean="0">
                <a:solidFill>
                  <a:schemeClr val="tx1"/>
                </a:solidFill>
              </a:rPr>
              <a:t>de orden nacional, provincial y municipal</a:t>
            </a:r>
            <a:endParaRPr lang="es-ES" sz="2400" b="1" dirty="0">
              <a:solidFill>
                <a:schemeClr val="tx1"/>
              </a:solidFill>
            </a:endParaRPr>
          </a:p>
        </p:txBody>
      </p:sp>
      <p:sp>
        <p:nvSpPr>
          <p:cNvPr id="3" name="2 Marcador de contenido"/>
          <p:cNvSpPr>
            <a:spLocks noGrp="1"/>
          </p:cNvSpPr>
          <p:nvPr>
            <p:ph sz="quarter" idx="1"/>
          </p:nvPr>
        </p:nvSpPr>
        <p:spPr>
          <a:xfrm>
            <a:off x="457200" y="1214422"/>
            <a:ext cx="7467600" cy="5259530"/>
          </a:xfrm>
        </p:spPr>
        <p:txBody>
          <a:bodyPr>
            <a:normAutofit fontScale="62500" lnSpcReduction="20000"/>
          </a:bodyPr>
          <a:lstStyle/>
          <a:p>
            <a:r>
              <a:rPr lang="es-ES" sz="3400" b="1" dirty="0" smtClean="0"/>
              <a:t>Administrativos: </a:t>
            </a:r>
            <a:r>
              <a:rPr lang="es-ES" b="1" dirty="0" smtClean="0"/>
              <a:t> </a:t>
            </a:r>
          </a:p>
          <a:p>
            <a:pPr>
              <a:buNone/>
            </a:pPr>
            <a:r>
              <a:rPr lang="es-ES" dirty="0" smtClean="0"/>
              <a:t>	</a:t>
            </a:r>
            <a:r>
              <a:rPr lang="es-ES" sz="2900" dirty="0" smtClean="0"/>
              <a:t>Decreto Municipal Nº 1.606 de Luján de Cuyo-Mendoza;  Decreto Municipal Nº 973/21 de Neuquén; Decreto Provincial Nº 2.651/18 </a:t>
            </a:r>
            <a:r>
              <a:rPr lang="es-ES" sz="2900" dirty="0" err="1" smtClean="0"/>
              <a:t>dse</a:t>
            </a:r>
            <a:r>
              <a:rPr lang="es-ES" sz="2900" dirty="0" smtClean="0"/>
              <a:t> Entre Ríos; Ley Nº 3.681 de Corrientes; Decreto Nacional Nº 1.571/81</a:t>
            </a:r>
          </a:p>
          <a:p>
            <a:pPr>
              <a:buNone/>
            </a:pPr>
            <a:r>
              <a:rPr lang="es-ES" sz="2600" b="1" u="sng" dirty="0" smtClean="0"/>
              <a:t>Locales: </a:t>
            </a:r>
            <a:r>
              <a:rPr lang="es-ES" sz="3200" dirty="0" smtClean="0"/>
              <a:t>Resolución Nº 473/FE del </a:t>
            </a:r>
            <a:r>
              <a:rPr lang="es-ES" sz="2900" dirty="0" smtClean="0"/>
              <a:t>03/12/2020 –procedimiento de digitalización, auditoría y destrucción definitiva de legajos físicos correspondientes a procesos judiciales llevados por la Dirección Judicial</a:t>
            </a:r>
          </a:p>
          <a:p>
            <a:pPr>
              <a:buNone/>
            </a:pPr>
            <a:r>
              <a:rPr lang="es-ES" sz="2900" dirty="0" smtClean="0"/>
              <a:t>	* </a:t>
            </a:r>
            <a:r>
              <a:rPr lang="es-ES" sz="3200" dirty="0" smtClean="0"/>
              <a:t>DF Nº 3.364 del 13/12/2017 </a:t>
            </a:r>
            <a:r>
              <a:rPr lang="es-ES" sz="2900" dirty="0" smtClean="0"/>
              <a:t>proyecto de decreto que facultaba al FE para disponer por resolución la destrucción de Exptes. administrativos y/o documentos archivados por más de 10 años desde su última Resolución</a:t>
            </a:r>
            <a:r>
              <a:rPr lang="es-ES" sz="2600" dirty="0" smtClean="0"/>
              <a:t>.</a:t>
            </a:r>
          </a:p>
          <a:p>
            <a:pPr>
              <a:buNone/>
            </a:pPr>
            <a:endParaRPr lang="es-ES" dirty="0" smtClean="0"/>
          </a:p>
          <a:p>
            <a:r>
              <a:rPr lang="es-ES" sz="3400" b="1" dirty="0" smtClean="0"/>
              <a:t>Judiciales:</a:t>
            </a:r>
          </a:p>
          <a:p>
            <a:pPr>
              <a:buNone/>
            </a:pPr>
            <a:r>
              <a:rPr lang="es-ES" dirty="0"/>
              <a:t>	</a:t>
            </a:r>
            <a:r>
              <a:rPr lang="es-ES" sz="2900" dirty="0" smtClean="0"/>
              <a:t>artículos 133/140 de la Ley Nº 6.238; Acordadas de la Excma. CSJT Nº 822 del 04/09/2020 y Nº 1.394 del 20/10/2021; Decreto  Ley Nacional Nº 5.786/63;  leyes provinciales Nº 7.112 de Santiago del Estero, Nª 9.360 de Córdoba y Nº 4.223 de Jujuy</a:t>
            </a:r>
            <a:r>
              <a:rPr lang="es-ES" dirty="0" smtClean="0"/>
              <a:t>.</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Objetivos del decreto:</a:t>
            </a:r>
            <a:endParaRPr lang="es-ES" dirty="0"/>
          </a:p>
        </p:txBody>
      </p:sp>
      <p:sp>
        <p:nvSpPr>
          <p:cNvPr id="3" name="2 Marcador de contenido"/>
          <p:cNvSpPr>
            <a:spLocks noGrp="1"/>
          </p:cNvSpPr>
          <p:nvPr>
            <p:ph sz="quarter" idx="1"/>
          </p:nvPr>
        </p:nvSpPr>
        <p:spPr>
          <a:xfrm>
            <a:off x="457200" y="1600200"/>
            <a:ext cx="7615262" cy="4873752"/>
          </a:xfrm>
        </p:spPr>
        <p:txBody>
          <a:bodyPr>
            <a:normAutofit/>
          </a:bodyPr>
          <a:lstStyle/>
          <a:p>
            <a:pPr algn="just"/>
            <a:r>
              <a:rPr lang="es-ES" dirty="0" smtClean="0"/>
              <a:t>Dotar a la Administración de un procedimiento que fije los recaudos que deben observarse previo a la destrucción</a:t>
            </a:r>
          </a:p>
          <a:p>
            <a:pPr algn="just"/>
            <a:r>
              <a:rPr lang="es-ES" dirty="0" smtClean="0"/>
              <a:t>Mejorar la conservación de documentos y expedientes con valor histórico, científico, cultural o legal</a:t>
            </a:r>
          </a:p>
          <a:p>
            <a:pPr algn="just"/>
            <a:r>
              <a:rPr lang="es-ES" dirty="0" smtClean="0"/>
              <a:t>Reducir costos – impacto finanzas publicas – por alquiler y mantenimiento de inmuebles destinados a archivo – contratación de servicios tercerizados de custodia de archivo</a:t>
            </a:r>
          </a:p>
          <a:p>
            <a:pPr algn="just"/>
            <a:r>
              <a:rPr lang="es-ES" dirty="0" smtClean="0"/>
              <a:t>Avanzar en la modernización de la Administración Publica-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1071546"/>
            <a:ext cx="7467600" cy="1143000"/>
          </a:xfrm>
        </p:spPr>
        <p:txBody>
          <a:bodyPr>
            <a:normAutofit/>
          </a:bodyPr>
          <a:lstStyle/>
          <a:p>
            <a:pPr algn="ctr"/>
            <a:r>
              <a:rPr lang="es-ES" b="1" dirty="0" smtClean="0">
                <a:solidFill>
                  <a:schemeClr val="tx1"/>
                </a:solidFill>
              </a:rPr>
              <a:t>ALCANCES </a:t>
            </a:r>
            <a:br>
              <a:rPr lang="es-ES" b="1" dirty="0" smtClean="0">
                <a:solidFill>
                  <a:schemeClr val="tx1"/>
                </a:solidFill>
              </a:rPr>
            </a:br>
            <a:r>
              <a:rPr lang="es-ES" b="1" dirty="0" smtClean="0">
                <a:solidFill>
                  <a:schemeClr val="tx1"/>
                </a:solidFill>
              </a:rPr>
              <a:t>del Procedimiento aprobado</a:t>
            </a:r>
            <a:r>
              <a:rPr lang="es-ES" dirty="0" smtClean="0"/>
              <a:t>:</a:t>
            </a:r>
            <a:endParaRPr lang="es-ES" dirty="0"/>
          </a:p>
        </p:txBody>
      </p:sp>
      <p:sp>
        <p:nvSpPr>
          <p:cNvPr id="3" name="2 Marcador de contenido"/>
          <p:cNvSpPr>
            <a:spLocks noGrp="1"/>
          </p:cNvSpPr>
          <p:nvPr>
            <p:ph sz="quarter" idx="1"/>
          </p:nvPr>
        </p:nvSpPr>
        <p:spPr>
          <a:xfrm>
            <a:off x="785786" y="2786058"/>
            <a:ext cx="7467600" cy="2500330"/>
          </a:xfrm>
        </p:spPr>
        <p:txBody>
          <a:bodyPr>
            <a:normAutofit lnSpcReduction="10000"/>
          </a:bodyPr>
          <a:lstStyle/>
          <a:p>
            <a:pPr algn="just"/>
            <a:r>
              <a:rPr lang="es-ES" dirty="0" smtClean="0"/>
              <a:t>ADMINISTRACIÓN CENTRAL: </a:t>
            </a:r>
            <a:r>
              <a:rPr lang="es-ES" u="sng" dirty="0" smtClean="0"/>
              <a:t>obligatorio</a:t>
            </a:r>
            <a:r>
              <a:rPr lang="es-ES" dirty="0" smtClean="0"/>
              <a:t> </a:t>
            </a:r>
          </a:p>
          <a:p>
            <a:pPr algn="just">
              <a:buNone/>
            </a:pPr>
            <a:r>
              <a:rPr lang="es-ES" dirty="0" smtClean="0"/>
              <a:t>*</a:t>
            </a:r>
            <a:r>
              <a:rPr lang="es-ES" i="1" u="sng" dirty="0" smtClean="0"/>
              <a:t>Excepción:</a:t>
            </a:r>
            <a:r>
              <a:rPr lang="es-ES" dirty="0" smtClean="0"/>
              <a:t> reparticiones que por su especificidad cuenten con un procedimiento propio. </a:t>
            </a:r>
          </a:p>
          <a:p>
            <a:pPr algn="just">
              <a:buNone/>
            </a:pPr>
            <a:endParaRPr lang="es-ES" dirty="0" smtClean="0"/>
          </a:p>
          <a:p>
            <a:r>
              <a:rPr lang="es-ES" u="sng" dirty="0" smtClean="0"/>
              <a:t>Por Adhesión</a:t>
            </a:r>
            <a:r>
              <a:rPr lang="es-ES" dirty="0" smtClean="0"/>
              <a:t>: Municipalidades, Comunas y Entes Autárquicos que así lo dispongan. </a:t>
            </a:r>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b="1" dirty="0" smtClean="0">
                <a:solidFill>
                  <a:schemeClr val="tx1"/>
                </a:solidFill>
              </a:rPr>
              <a:t>Pauta general:</a:t>
            </a:r>
            <a:endParaRPr lang="es-ES" b="1" dirty="0">
              <a:solidFill>
                <a:schemeClr val="tx1"/>
              </a:solidFill>
            </a:endParaRPr>
          </a:p>
        </p:txBody>
      </p:sp>
      <p:sp>
        <p:nvSpPr>
          <p:cNvPr id="3" name="2 Marcador de contenido"/>
          <p:cNvSpPr>
            <a:spLocks noGrp="1"/>
          </p:cNvSpPr>
          <p:nvPr>
            <p:ph sz="quarter" idx="1"/>
          </p:nvPr>
        </p:nvSpPr>
        <p:spPr/>
        <p:txBody>
          <a:bodyPr>
            <a:normAutofit/>
          </a:bodyPr>
          <a:lstStyle/>
          <a:p>
            <a:pPr algn="just"/>
            <a:r>
              <a:rPr lang="es-ES" dirty="0" smtClean="0"/>
              <a:t>PLAZO: expedientes culminados y/o archivados por más de 10 años  </a:t>
            </a:r>
          </a:p>
          <a:p>
            <a:pPr algn="just">
              <a:buNone/>
            </a:pPr>
            <a:r>
              <a:rPr lang="es-ES" sz="2800" u="sng" dirty="0" smtClean="0"/>
              <a:t>Computo</a:t>
            </a:r>
            <a:r>
              <a:rPr lang="es-ES" dirty="0" smtClean="0"/>
              <a:t>: desde el último trámite</a:t>
            </a:r>
          </a:p>
          <a:p>
            <a:pPr algn="just"/>
            <a:r>
              <a:rPr lang="es-ES" dirty="0" smtClean="0"/>
              <a:t>Faculta a Ministros, Fiscal de Estado, Secretaría de la Gobernación y Secretarías que dependen de manera directa del Poder Ejecutivo a : </a:t>
            </a:r>
            <a:r>
              <a:rPr lang="es-ES" b="1" dirty="0" smtClean="0"/>
              <a:t>ordenar la destrucción</a:t>
            </a:r>
            <a:r>
              <a:rPr lang="es-ES" dirty="0" smtClean="0"/>
              <a:t>  - </a:t>
            </a:r>
            <a:r>
              <a:rPr lang="es-ES" b="1" dirty="0" smtClean="0"/>
              <a:t>Conformar una Comisión </a:t>
            </a:r>
            <a:r>
              <a:rPr lang="es-ES" dirty="0" smtClean="0"/>
              <a:t>de Selección y Eliminación 3 miembros  </a:t>
            </a:r>
          </a:p>
          <a:p>
            <a:r>
              <a:rPr lang="es-ES" dirty="0" smtClean="0"/>
              <a:t>Implementación dentro de los 6 meses  del decreto y después anual.</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147248" cy="490066"/>
          </a:xfrm>
        </p:spPr>
        <p:txBody>
          <a:bodyPr>
            <a:normAutofit fontScale="90000"/>
          </a:bodyPr>
          <a:lstStyle/>
          <a:p>
            <a:r>
              <a:rPr lang="es-ES" sz="2800" b="1" dirty="0"/>
              <a:t>CODIGO CIVIL Y COMERCIAL DE LA </a:t>
            </a:r>
            <a:r>
              <a:rPr lang="es-ES" sz="2800" b="1" dirty="0" smtClean="0"/>
              <a:t>NACION</a:t>
            </a:r>
            <a:endParaRPr lang="es-AR" sz="2800" dirty="0"/>
          </a:p>
        </p:txBody>
      </p:sp>
      <p:sp>
        <p:nvSpPr>
          <p:cNvPr id="3" name="Marcador de contenido 2"/>
          <p:cNvSpPr>
            <a:spLocks noGrp="1"/>
          </p:cNvSpPr>
          <p:nvPr>
            <p:ph sz="quarter" idx="1"/>
          </p:nvPr>
        </p:nvSpPr>
        <p:spPr>
          <a:xfrm>
            <a:off x="457200" y="764704"/>
            <a:ext cx="7859216" cy="5133184"/>
          </a:xfrm>
        </p:spPr>
        <p:txBody>
          <a:bodyPr>
            <a:noAutofit/>
          </a:bodyPr>
          <a:lstStyle/>
          <a:p>
            <a:pPr algn="just"/>
            <a:r>
              <a:rPr lang="es-AR" sz="2000" dirty="0"/>
              <a:t>ARTICULO 328.- </a:t>
            </a:r>
            <a:r>
              <a:rPr lang="es-AR" sz="2000" b="1" dirty="0"/>
              <a:t>Conservación.</a:t>
            </a:r>
            <a:r>
              <a:rPr lang="es-AR" sz="2000" dirty="0"/>
              <a:t> Excepto que leyes especiales establezcan plazos superiores, deben conservarse por </a:t>
            </a:r>
            <a:r>
              <a:rPr lang="es-AR" sz="2000" b="1" dirty="0"/>
              <a:t>diez años: </a:t>
            </a:r>
            <a:r>
              <a:rPr lang="es-AR" sz="2000" dirty="0" smtClean="0"/>
              <a:t>…</a:t>
            </a:r>
          </a:p>
          <a:p>
            <a:pPr algn="just"/>
            <a:endParaRPr lang="es-AR" sz="1100" dirty="0"/>
          </a:p>
          <a:p>
            <a:pPr algn="just"/>
            <a:r>
              <a:rPr lang="es-AR" sz="2000" dirty="0"/>
              <a:t>ARTICULO 329.- Actos sujetos a autorización. El titular puede, previa autorización del Registro Público de su domicilio: a</a:t>
            </a:r>
            <a:r>
              <a:rPr lang="es-AR" sz="2000" b="1" dirty="0"/>
              <a:t>) sustituir</a:t>
            </a:r>
            <a:r>
              <a:rPr lang="es-AR" sz="2000" dirty="0"/>
              <a:t> uno o más libros, excepto el de Inventarios y Balances, o alguna de sus formalidades, </a:t>
            </a:r>
            <a:r>
              <a:rPr lang="es-AR" sz="2000" b="1" dirty="0"/>
              <a:t>por la utilización de ordenadores u otros medios mecánicos, magnéticos o electrónicos que permitan la individualización</a:t>
            </a:r>
            <a:r>
              <a:rPr lang="es-AR" sz="2000" dirty="0"/>
              <a:t> de las operaciones y de las correspondientes cuentas deudoras y acreedoras y su posterior verificación; </a:t>
            </a:r>
            <a:r>
              <a:rPr lang="es-AR" sz="2000" b="1" dirty="0"/>
              <a:t>b) conservar la documentación en microfilm, discos ópticos u otros medios aptos para ese fin</a:t>
            </a:r>
            <a:r>
              <a:rPr lang="es-AR" sz="2000" dirty="0"/>
              <a:t> (…). </a:t>
            </a:r>
            <a:endParaRPr lang="es-AR" sz="2000" dirty="0" smtClean="0"/>
          </a:p>
          <a:p>
            <a:pPr marL="0" indent="0" algn="just">
              <a:buNone/>
            </a:pPr>
            <a:r>
              <a:rPr lang="es-AR" sz="2000" b="1" i="1" dirty="0"/>
              <a:t>	</a:t>
            </a:r>
            <a:r>
              <a:rPr lang="es-AR" sz="2000" b="1" i="1" u="sng" dirty="0" smtClean="0"/>
              <a:t>La </a:t>
            </a:r>
            <a:r>
              <a:rPr lang="es-AR" sz="2000" b="1" i="1" u="sng" dirty="0"/>
              <a:t>autorización sólo se debe otorgar si los medios alternativos son equivalentes, en cuanto a inviolabilidad, verosimilitud y completitud, a los sistemas cuyo reemplazo se solicita</a:t>
            </a:r>
            <a:r>
              <a:rPr lang="es-AR" sz="2000" b="1" dirty="0" smtClean="0"/>
              <a:t>.</a:t>
            </a:r>
            <a:endParaRPr lang="es-AR" sz="2000" dirty="0"/>
          </a:p>
        </p:txBody>
      </p:sp>
    </p:spTree>
    <p:extLst>
      <p:ext uri="{BB962C8B-B14F-4D97-AF65-F5344CB8AC3E}">
        <p14:creationId xmlns:p14="http://schemas.microsoft.com/office/powerpoint/2010/main" val="2413518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85982" y="285728"/>
            <a:ext cx="285752" cy="71438"/>
          </a:xfrm>
        </p:spPr>
        <p:txBody>
          <a:bodyPr>
            <a:normAutofit fontScale="90000"/>
          </a:bodyPr>
          <a:lstStyle/>
          <a:p>
            <a:pPr>
              <a:buFont typeface="Arial" pitchFamily="34" charset="0"/>
              <a:buChar char="•"/>
            </a:pPr>
            <a:endParaRPr lang="es-ES" dirty="0"/>
          </a:p>
        </p:txBody>
      </p:sp>
      <p:sp>
        <p:nvSpPr>
          <p:cNvPr id="3" name="2 Marcador de contenido"/>
          <p:cNvSpPr>
            <a:spLocks noGrp="1"/>
          </p:cNvSpPr>
          <p:nvPr>
            <p:ph sz="quarter" idx="1"/>
          </p:nvPr>
        </p:nvSpPr>
        <p:spPr>
          <a:xfrm>
            <a:off x="457200" y="357166"/>
            <a:ext cx="7615262" cy="6116786"/>
          </a:xfrm>
        </p:spPr>
        <p:txBody>
          <a:bodyPr>
            <a:normAutofit fontScale="85000" lnSpcReduction="20000"/>
          </a:bodyPr>
          <a:lstStyle/>
          <a:p>
            <a:pPr algn="just"/>
            <a:r>
              <a:rPr lang="es-ES" dirty="0" smtClean="0"/>
              <a:t> </a:t>
            </a:r>
            <a:r>
              <a:rPr lang="es-ES" sz="3300" b="1" dirty="0" smtClean="0"/>
              <a:t>QUÉ NO SE PUEDE DESTRUIR:</a:t>
            </a:r>
          </a:p>
          <a:p>
            <a:pPr algn="just">
              <a:buNone/>
            </a:pPr>
            <a:r>
              <a:rPr lang="es-ES" dirty="0" smtClean="0"/>
              <a:t>ARTÍCULO 2: </a:t>
            </a:r>
          </a:p>
          <a:p>
            <a:pPr algn="just">
              <a:buFontTx/>
              <a:buChar char="-"/>
            </a:pPr>
            <a:r>
              <a:rPr lang="es-ES" sz="2300" dirty="0" smtClean="0"/>
              <a:t>Exptes valor legal, contable/fiscal, científico, histórico o cultural.</a:t>
            </a:r>
          </a:p>
          <a:p>
            <a:pPr algn="just">
              <a:buFontTx/>
              <a:buChar char="-"/>
            </a:pPr>
            <a:r>
              <a:rPr lang="es-ES" sz="2300" dirty="0" smtClean="0"/>
              <a:t>-Originales de: leyes, decretos, resoluciones, memorándum, circulares, convenios suscritos y protocolos respectivos.</a:t>
            </a:r>
          </a:p>
          <a:p>
            <a:pPr algn="just">
              <a:buFontTx/>
              <a:buChar char="-"/>
            </a:pPr>
            <a:r>
              <a:rPr lang="es-ES" sz="2300" dirty="0" smtClean="0"/>
              <a:t>- Exptes s/situación de revista si no se asentó en Legajo electrónico.</a:t>
            </a:r>
          </a:p>
          <a:p>
            <a:pPr algn="just">
              <a:buNone/>
            </a:pPr>
            <a:r>
              <a:rPr lang="es-ES" sz="2300" dirty="0" smtClean="0"/>
              <a:t>	- Exptes y </a:t>
            </a:r>
            <a:r>
              <a:rPr lang="es-ES" sz="2300" dirty="0" err="1" smtClean="0"/>
              <a:t>docum</a:t>
            </a:r>
            <a:r>
              <a:rPr lang="es-ES" sz="2300" dirty="0" smtClean="0"/>
              <a:t>. Con información contable/fiscal vinculada a una causa de responsabilidad</a:t>
            </a:r>
          </a:p>
          <a:p>
            <a:pPr algn="just">
              <a:buNone/>
            </a:pPr>
            <a:r>
              <a:rPr lang="es-ES" sz="2300" dirty="0" smtClean="0"/>
              <a:t>	- Legajos personal vinculados a causas de desaparición de personas y/o lesa humanidad.</a:t>
            </a:r>
          </a:p>
          <a:p>
            <a:pPr algn="just">
              <a:buNone/>
            </a:pPr>
            <a:r>
              <a:rPr lang="es-ES" sz="2300" dirty="0" smtClean="0"/>
              <a:t>	- Documentación que la autoridad del área le haya asignado carácter de permanente.</a:t>
            </a:r>
          </a:p>
          <a:p>
            <a:pPr algn="just">
              <a:buNone/>
            </a:pPr>
            <a:endParaRPr lang="es-ES" dirty="0" smtClean="0"/>
          </a:p>
          <a:p>
            <a:pPr algn="just"/>
            <a:r>
              <a:rPr lang="es-ES" b="1" dirty="0" smtClean="0"/>
              <a:t>Destino :</a:t>
            </a:r>
            <a:r>
              <a:rPr lang="es-ES" dirty="0" smtClean="0"/>
              <a:t> ARCHIVO GENERAL DE LA PROVINCIA  (Anexo II)</a:t>
            </a:r>
          </a:p>
          <a:p>
            <a:pPr algn="just"/>
            <a:endParaRPr lang="es-ES" dirty="0" smtClean="0"/>
          </a:p>
          <a:p>
            <a:pPr algn="just"/>
            <a:r>
              <a:rPr lang="es-ES" b="1" dirty="0" smtClean="0"/>
              <a:t>DOC/EXPTES menos de 10 años: </a:t>
            </a:r>
            <a:r>
              <a:rPr lang="es-ES" dirty="0" smtClean="0"/>
              <a:t>progresivamente digitalizados</a:t>
            </a:r>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txBody>
          <a:bodyPr>
            <a:normAutofit fontScale="90000"/>
          </a:bodyPr>
          <a:lstStyle/>
          <a:p>
            <a:pPr algn="ctr"/>
            <a:r>
              <a:rPr lang="es-ES" b="1" dirty="0" smtClean="0">
                <a:solidFill>
                  <a:schemeClr val="tx1"/>
                </a:solidFill>
              </a:rPr>
              <a:t>Comisión de selección y eliminación</a:t>
            </a:r>
            <a:endParaRPr lang="es-ES" b="1" dirty="0">
              <a:solidFill>
                <a:schemeClr val="tx1"/>
              </a:solidFill>
            </a:endParaRPr>
          </a:p>
        </p:txBody>
      </p:sp>
      <p:sp>
        <p:nvSpPr>
          <p:cNvPr id="3" name="2 Marcador de contenido"/>
          <p:cNvSpPr>
            <a:spLocks noGrp="1"/>
          </p:cNvSpPr>
          <p:nvPr>
            <p:ph sz="quarter" idx="1"/>
          </p:nvPr>
        </p:nvSpPr>
        <p:spPr>
          <a:xfrm>
            <a:off x="428596" y="1071546"/>
            <a:ext cx="7615262" cy="5572164"/>
          </a:xfrm>
        </p:spPr>
        <p:txBody>
          <a:bodyPr>
            <a:normAutofit fontScale="92500" lnSpcReduction="20000"/>
          </a:bodyPr>
          <a:lstStyle/>
          <a:p>
            <a:r>
              <a:rPr lang="es-ES" b="1" dirty="0" smtClean="0"/>
              <a:t>Resolución que la conforma</a:t>
            </a:r>
          </a:p>
          <a:p>
            <a:r>
              <a:rPr lang="es-ES" b="1" dirty="0" smtClean="0"/>
              <a:t>Acta de confidencialidad </a:t>
            </a:r>
            <a:r>
              <a:rPr lang="es-ES" dirty="0" smtClean="0"/>
              <a:t>en los términos de los artículos 9 y 10 Ley Nª  25.326 (Protección de datos personales).</a:t>
            </a:r>
          </a:p>
          <a:p>
            <a:r>
              <a:rPr lang="es-ES" b="1" dirty="0" smtClean="0"/>
              <a:t>Libro de Actas: </a:t>
            </a:r>
            <a:r>
              <a:rPr lang="es-ES" dirty="0" smtClean="0"/>
              <a:t>(qué asentar)  </a:t>
            </a:r>
          </a:p>
          <a:p>
            <a:pPr>
              <a:buNone/>
            </a:pPr>
            <a:r>
              <a:rPr lang="es-ES" dirty="0" smtClean="0"/>
              <a:t>1) inicio de labor,</a:t>
            </a:r>
          </a:p>
          <a:p>
            <a:pPr>
              <a:buNone/>
            </a:pPr>
            <a:r>
              <a:rPr lang="es-ES" dirty="0" smtClean="0"/>
              <a:t>2) trabajo de control realizado en cada jornada: </a:t>
            </a:r>
          </a:p>
          <a:p>
            <a:pPr algn="just">
              <a:buNone/>
            </a:pPr>
            <a:r>
              <a:rPr lang="es-ES" dirty="0" smtClean="0"/>
              <a:t>		a) oposiciones  que hubieren presentado los interesados luego de las publicaciones y la decisión fundada que se adoptó al respecto (rechazo, aceptación con exclusión del listado, desglose parcial de documentación), </a:t>
            </a:r>
          </a:p>
          <a:p>
            <a:pPr algn="just">
              <a:buNone/>
            </a:pPr>
            <a:r>
              <a:rPr lang="es-ES" dirty="0" smtClean="0"/>
              <a:t>		b) qué la documentación y/o expedientes se excluyen y los motivos de acuerdo a su análisis (resguardo parcial)- </a:t>
            </a:r>
          </a:p>
          <a:p>
            <a:pPr algn="just">
              <a:buNone/>
            </a:pPr>
            <a:r>
              <a:rPr lang="es-ES" dirty="0" smtClean="0"/>
              <a:t>3) Cantidad de </a:t>
            </a:r>
            <a:r>
              <a:rPr lang="es-ES" dirty="0" err="1" smtClean="0"/>
              <a:t>exptes</a:t>
            </a:r>
            <a:r>
              <a:rPr lang="es-ES" dirty="0" smtClean="0"/>
              <a:t>. que se pueden destruir  debidamente individualizados (listado final del trabajo)  </a:t>
            </a:r>
          </a:p>
          <a:p>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96908"/>
          </a:xfrm>
        </p:spPr>
        <p:txBody>
          <a:bodyPr>
            <a:normAutofit/>
          </a:bodyPr>
          <a:lstStyle/>
          <a:p>
            <a:r>
              <a:rPr lang="es-ES" dirty="0" smtClean="0"/>
              <a:t>Comisión de selección y eliminación</a:t>
            </a:r>
            <a:endParaRPr lang="es-ES" dirty="0"/>
          </a:p>
        </p:txBody>
      </p:sp>
      <p:sp>
        <p:nvSpPr>
          <p:cNvPr id="3" name="2 Marcador de contenido"/>
          <p:cNvSpPr>
            <a:spLocks noGrp="1"/>
          </p:cNvSpPr>
          <p:nvPr>
            <p:ph sz="quarter" idx="1"/>
          </p:nvPr>
        </p:nvSpPr>
        <p:spPr>
          <a:xfrm>
            <a:off x="457200" y="1142984"/>
            <a:ext cx="7467600" cy="5330968"/>
          </a:xfrm>
        </p:spPr>
        <p:txBody>
          <a:bodyPr>
            <a:normAutofit lnSpcReduction="10000"/>
          </a:bodyPr>
          <a:lstStyle/>
          <a:p>
            <a:pPr>
              <a:buNone/>
            </a:pPr>
            <a:r>
              <a:rPr lang="es-ES" sz="2800" u="sng" dirty="0" smtClean="0"/>
              <a:t>TRABAJO DE LA COMISIÓN</a:t>
            </a:r>
            <a:r>
              <a:rPr lang="es-ES" sz="2800" dirty="0" smtClean="0"/>
              <a:t>: </a:t>
            </a:r>
          </a:p>
          <a:p>
            <a:r>
              <a:rPr lang="es-ES" sz="2800" dirty="0" smtClean="0"/>
              <a:t>1) .- Inicia el trabajo de verificación de los datos consignados en los listados que le fueron remitidos, con el contenido de los Exptes.  Si realmente se cumple el plazo de 10 años del último trámite.</a:t>
            </a:r>
          </a:p>
          <a:p>
            <a:r>
              <a:rPr lang="es-ES" sz="2800" dirty="0" smtClean="0"/>
              <a:t>2) .- Verifica si no se trata de la documentación exceptuada por el artículo 2. Si tiene dudas a ese respecto convoca especialistas de la materia.</a:t>
            </a:r>
          </a:p>
          <a:p>
            <a:r>
              <a:rPr lang="es-ES" sz="2800" dirty="0" smtClean="0"/>
              <a:t>3) .- Produce listado provisorio de su labor, para ser publicado</a:t>
            </a:r>
            <a:r>
              <a:rPr lang="es-ES" dirty="0" smtClean="0"/>
              <a:t>.</a:t>
            </a: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304</TotalTime>
  <Words>851</Words>
  <Application>Microsoft Office PowerPoint</Application>
  <PresentationFormat>Presentación en pantalla (4:3)</PresentationFormat>
  <Paragraphs>99</Paragraphs>
  <Slides>15</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15</vt:i4>
      </vt:variant>
    </vt:vector>
  </HeadingPairs>
  <TitlesOfParts>
    <vt:vector size="22" baseType="lpstr">
      <vt:lpstr>Arial</vt:lpstr>
      <vt:lpstr>Arial Black</vt:lpstr>
      <vt:lpstr>Calibri</vt:lpstr>
      <vt:lpstr>Century Schoolbook</vt:lpstr>
      <vt:lpstr>Wingdings</vt:lpstr>
      <vt:lpstr>Wingdings 2</vt:lpstr>
      <vt:lpstr>Mirador</vt:lpstr>
      <vt:lpstr>DECRETO Nº 277/3 (MEyP)  05/02/2024</vt:lpstr>
      <vt:lpstr>Antecedentes considerados: de orden nacional, provincial y municipal</vt:lpstr>
      <vt:lpstr>Objetivos del decreto:</vt:lpstr>
      <vt:lpstr>ALCANCES  del Procedimiento aprobado:</vt:lpstr>
      <vt:lpstr>Pauta general:</vt:lpstr>
      <vt:lpstr>CODIGO CIVIL Y COMERCIAL DE LA NACION</vt:lpstr>
      <vt:lpstr>Presentación de PowerPoint</vt:lpstr>
      <vt:lpstr>Comisión de selección y eliminación</vt:lpstr>
      <vt:lpstr>Comisión de selección y eliminación</vt:lpstr>
      <vt:lpstr>Comisión de selección y eliminación</vt:lpstr>
      <vt:lpstr>PROCEDIMIENTO</vt:lpstr>
      <vt:lpstr>PROCEDIMIENTO</vt:lpstr>
      <vt:lpstr>PROCEDIMIENTO</vt:lpstr>
      <vt:lpstr>PROCEDIMIENTO</vt:lpstr>
      <vt:lpstr>TRANSFERENCIA  AL ARCHIVO GENERAL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DECRETO Nº 277/3 (MEyP)-05/02/2024</dc:title>
  <dc:creator>Augusto2</dc:creator>
  <cp:lastModifiedBy>Federico</cp:lastModifiedBy>
  <cp:revision>29</cp:revision>
  <dcterms:created xsi:type="dcterms:W3CDTF">2024-05-19T00:18:04Z</dcterms:created>
  <dcterms:modified xsi:type="dcterms:W3CDTF">2024-05-22T12:41:12Z</dcterms:modified>
</cp:coreProperties>
</file>